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4610100" cy="3460750"/>
  <p:notesSz cx="4610100" cy="3460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08" d="100"/>
          <a:sy n="208" d="100"/>
        </p:scale>
        <p:origin x="1920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33"/>
            <a:ext cx="4608195" cy="3455670"/>
          </a:xfrm>
          <a:custGeom>
            <a:avLst/>
            <a:gdLst/>
            <a:ahLst/>
            <a:cxnLst/>
            <a:rect l="l" t="t" r="r" b="b"/>
            <a:pathLst>
              <a:path w="4608195" h="3455670">
                <a:moveTo>
                  <a:pt x="4607928" y="477012"/>
                </a:moveTo>
                <a:lnTo>
                  <a:pt x="0" y="477012"/>
                </a:lnTo>
                <a:lnTo>
                  <a:pt x="0" y="3455517"/>
                </a:lnTo>
                <a:lnTo>
                  <a:pt x="4607928" y="3455517"/>
                </a:lnTo>
                <a:lnTo>
                  <a:pt x="4607928" y="477012"/>
                </a:lnTo>
                <a:close/>
              </a:path>
              <a:path w="4608195" h="3455670">
                <a:moveTo>
                  <a:pt x="4607928" y="0"/>
                </a:moveTo>
                <a:lnTo>
                  <a:pt x="0" y="0"/>
                </a:lnTo>
                <a:lnTo>
                  <a:pt x="0" y="126492"/>
                </a:lnTo>
                <a:lnTo>
                  <a:pt x="4607928" y="126492"/>
                </a:lnTo>
                <a:lnTo>
                  <a:pt x="460792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69196" y="328068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5"/>
                </a:moveTo>
                <a:lnTo>
                  <a:pt x="43016" y="30365"/>
                </a:lnTo>
                <a:lnTo>
                  <a:pt x="43016" y="0"/>
                </a:lnTo>
                <a:lnTo>
                  <a:pt x="0" y="0"/>
                </a:lnTo>
                <a:lnTo>
                  <a:pt x="0" y="30365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89580" y="3276739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203200" y="19050"/>
                </a:moveTo>
                <a:lnTo>
                  <a:pt x="177800" y="0"/>
                </a:lnTo>
                <a:lnTo>
                  <a:pt x="177800" y="38100"/>
                </a:lnTo>
                <a:lnTo>
                  <a:pt x="203200" y="1905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4021" y="32703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21" y="50800"/>
                </a:lnTo>
                <a:lnTo>
                  <a:pt x="43021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0" y="20320"/>
                </a:moveTo>
                <a:lnTo>
                  <a:pt x="10490" y="10160"/>
                </a:lnTo>
                <a:lnTo>
                  <a:pt x="53670" y="10160"/>
                </a:lnTo>
                <a:lnTo>
                  <a:pt x="53670" y="40640"/>
                </a:lnTo>
                <a:lnTo>
                  <a:pt x="43510" y="40640"/>
                </a:lnTo>
              </a:path>
              <a:path w="64135" h="50800">
                <a:moveTo>
                  <a:pt x="20650" y="10160"/>
                </a:moveTo>
                <a:lnTo>
                  <a:pt x="20650" y="0"/>
                </a:lnTo>
                <a:lnTo>
                  <a:pt x="63830" y="0"/>
                </a:lnTo>
                <a:lnTo>
                  <a:pt x="63830" y="30480"/>
                </a:lnTo>
                <a:lnTo>
                  <a:pt x="5367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852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1023" y="32830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2123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8323" y="32703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072" y="32703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1872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072" y="330847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344" y="3270378"/>
            <a:ext cx="322580" cy="50800"/>
          </a:xfrm>
          <a:custGeom>
            <a:avLst/>
            <a:gdLst/>
            <a:ahLst/>
            <a:cxnLst/>
            <a:rect l="l" t="t" r="r" b="b"/>
            <a:pathLst>
              <a:path w="322579" h="50800">
                <a:moveTo>
                  <a:pt x="0" y="0"/>
                </a:moveTo>
                <a:lnTo>
                  <a:pt x="38100" y="0"/>
                </a:lnTo>
              </a:path>
              <a:path w="322579" h="50800">
                <a:moveTo>
                  <a:pt x="12700" y="12700"/>
                </a:moveTo>
                <a:lnTo>
                  <a:pt x="50800" y="12700"/>
                </a:lnTo>
              </a:path>
              <a:path w="322579" h="50800">
                <a:moveTo>
                  <a:pt x="12700" y="25400"/>
                </a:moveTo>
                <a:lnTo>
                  <a:pt x="50800" y="25400"/>
                </a:lnTo>
              </a:path>
              <a:path w="322579" h="50800">
                <a:moveTo>
                  <a:pt x="0" y="38100"/>
                </a:moveTo>
                <a:lnTo>
                  <a:pt x="38100" y="38100"/>
                </a:lnTo>
              </a:path>
              <a:path w="322579" h="50800">
                <a:moveTo>
                  <a:pt x="12700" y="50800"/>
                </a:moveTo>
                <a:lnTo>
                  <a:pt x="50800" y="50800"/>
                </a:lnTo>
              </a:path>
              <a:path w="322579" h="50800">
                <a:moveTo>
                  <a:pt x="301752" y="30480"/>
                </a:moveTo>
                <a:lnTo>
                  <a:pt x="322072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24032" y="3274361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5" y="15186"/>
                </a:moveTo>
                <a:lnTo>
                  <a:pt x="30365" y="6797"/>
                </a:lnTo>
                <a:lnTo>
                  <a:pt x="23571" y="0"/>
                </a:lnTo>
                <a:lnTo>
                  <a:pt x="15189" y="0"/>
                </a:lnTo>
                <a:lnTo>
                  <a:pt x="6794" y="0"/>
                </a:lnTo>
                <a:lnTo>
                  <a:pt x="0" y="6797"/>
                </a:lnTo>
                <a:lnTo>
                  <a:pt x="0" y="15186"/>
                </a:lnTo>
                <a:lnTo>
                  <a:pt x="0" y="23569"/>
                </a:lnTo>
                <a:lnTo>
                  <a:pt x="6794" y="30366"/>
                </a:lnTo>
                <a:lnTo>
                  <a:pt x="15189" y="30366"/>
                </a:lnTo>
                <a:lnTo>
                  <a:pt x="23571" y="30366"/>
                </a:lnTo>
                <a:lnTo>
                  <a:pt x="30365" y="23569"/>
                </a:lnTo>
                <a:lnTo>
                  <a:pt x="30365" y="1518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329176" y="32703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5"/>
                </a:lnTo>
                <a:lnTo>
                  <a:pt x="58488" y="43338"/>
                </a:lnTo>
                <a:lnTo>
                  <a:pt x="64001" y="35262"/>
                </a:lnTo>
                <a:lnTo>
                  <a:pt x="66040" y="25400"/>
                </a:lnTo>
                <a:lnTo>
                  <a:pt x="64035" y="15537"/>
                </a:lnTo>
                <a:lnTo>
                  <a:pt x="58578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7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0" y="50800"/>
                </a:moveTo>
                <a:lnTo>
                  <a:pt x="183177" y="48795"/>
                </a:lnTo>
                <a:lnTo>
                  <a:pt x="175101" y="43338"/>
                </a:lnTo>
                <a:lnTo>
                  <a:pt x="169644" y="35262"/>
                </a:lnTo>
                <a:lnTo>
                  <a:pt x="167640" y="25400"/>
                </a:lnTo>
                <a:lnTo>
                  <a:pt x="169644" y="15537"/>
                </a:lnTo>
                <a:lnTo>
                  <a:pt x="175101" y="7461"/>
                </a:lnTo>
                <a:lnTo>
                  <a:pt x="183177" y="2004"/>
                </a:lnTo>
                <a:lnTo>
                  <a:pt x="193040" y="0"/>
                </a:lnTo>
                <a:lnTo>
                  <a:pt x="202902" y="2004"/>
                </a:lnTo>
                <a:lnTo>
                  <a:pt x="210978" y="7461"/>
                </a:lnTo>
                <a:lnTo>
                  <a:pt x="216435" y="15537"/>
                </a:lnTo>
                <a:lnTo>
                  <a:pt x="218440" y="25400"/>
                </a:lnTo>
              </a:path>
              <a:path w="233679" h="50800">
                <a:moveTo>
                  <a:pt x="233680" y="17780"/>
                </a:moveTo>
                <a:lnTo>
                  <a:pt x="218440" y="30480"/>
                </a:lnTo>
                <a:lnTo>
                  <a:pt x="203200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127025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520"/>
                </a:moveTo>
                <a:lnTo>
                  <a:pt x="4607940" y="350520"/>
                </a:lnTo>
                <a:lnTo>
                  <a:pt x="4607940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313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2517" y="186484"/>
            <a:ext cx="5435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794" y="993079"/>
            <a:ext cx="4378960" cy="1706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</a:t>
            </a: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4-2</a:t>
            </a:r>
            <a:endParaRPr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993079"/>
            <a:ext cx="4300220" cy="6064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Quelques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dates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clés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l’historique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d’internet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latin typeface="Tahoma"/>
                <a:cs typeface="Tahoma"/>
              </a:rPr>
              <a:t>Debut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années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1960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: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idée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création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informatique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global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d’interconnecter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multiples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sous-</a:t>
            </a:r>
            <a:r>
              <a:rPr sz="1000" spc="-10" dirty="0"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24281" y="2602763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Liaison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43888" y="1524300"/>
            <a:ext cx="11010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80" dirty="0">
                <a:latin typeface="Georgia"/>
                <a:cs typeface="Georgia"/>
              </a:rPr>
              <a:t>http</a:t>
            </a:r>
            <a:r>
              <a:rPr sz="900" spc="8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dirty="0">
                <a:latin typeface="Georgia"/>
                <a:cs typeface="Georgia"/>
              </a:rPr>
              <a:t>pop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125" dirty="0">
                <a:latin typeface="Georgia"/>
                <a:cs typeface="Georgia"/>
              </a:rPr>
              <a:t>ftp</a:t>
            </a:r>
            <a:r>
              <a:rPr sz="900" spc="95" dirty="0">
                <a:latin typeface="Georgia"/>
                <a:cs typeface="Georgi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1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....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4281" y="2602763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Liaison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43888" y="1524300"/>
            <a:ext cx="11010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80" dirty="0">
                <a:latin typeface="Georgia"/>
                <a:cs typeface="Georgia"/>
              </a:rPr>
              <a:t>http</a:t>
            </a:r>
            <a:r>
              <a:rPr sz="900" spc="8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dirty="0">
                <a:latin typeface="Georgia"/>
                <a:cs typeface="Georgia"/>
              </a:rPr>
              <a:t>pop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125" dirty="0">
                <a:latin typeface="Georgia"/>
                <a:cs typeface="Georgia"/>
              </a:rPr>
              <a:t>ftp</a:t>
            </a:r>
            <a:r>
              <a:rPr sz="900" spc="95" dirty="0">
                <a:latin typeface="Georgia"/>
                <a:cs typeface="Georgi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1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....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43888" y="1900727"/>
            <a:ext cx="50038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70" dirty="0">
                <a:latin typeface="Georgia"/>
                <a:cs typeface="Georgia"/>
              </a:rPr>
              <a:t>tcp</a:t>
            </a:r>
            <a:r>
              <a:rPr sz="900" spc="70" dirty="0">
                <a:latin typeface="Tahoma"/>
                <a:cs typeface="Tahoma"/>
              </a:rPr>
              <a:t>,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spc="-25" dirty="0">
                <a:latin typeface="Georgia"/>
                <a:cs typeface="Georgia"/>
              </a:rPr>
              <a:t>udp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4281" y="2602763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Liaison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43888" y="1524300"/>
            <a:ext cx="11010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80" dirty="0">
                <a:latin typeface="Georgia"/>
                <a:cs typeface="Georgia"/>
              </a:rPr>
              <a:t>http</a:t>
            </a:r>
            <a:r>
              <a:rPr sz="900" spc="8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dirty="0">
                <a:latin typeface="Georgia"/>
                <a:cs typeface="Georgia"/>
              </a:rPr>
              <a:t>pop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125" dirty="0">
                <a:latin typeface="Georgia"/>
                <a:cs typeface="Georgia"/>
              </a:rPr>
              <a:t>ftp</a:t>
            </a:r>
            <a:r>
              <a:rPr sz="900" spc="95" dirty="0">
                <a:latin typeface="Georgia"/>
                <a:cs typeface="Georgi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1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....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43888" y="1900727"/>
            <a:ext cx="50038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70" dirty="0">
                <a:latin typeface="Georgia"/>
                <a:cs typeface="Georgia"/>
              </a:rPr>
              <a:t>tcp</a:t>
            </a:r>
            <a:r>
              <a:rPr sz="900" spc="70" dirty="0">
                <a:latin typeface="Tahoma"/>
                <a:cs typeface="Tahoma"/>
              </a:rPr>
              <a:t>,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spc="-25" dirty="0">
                <a:latin typeface="Georgia"/>
                <a:cs typeface="Georgia"/>
              </a:rPr>
              <a:t>udp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43888" y="2275630"/>
            <a:ext cx="5187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Georgia"/>
                <a:cs typeface="Georgia"/>
              </a:rPr>
              <a:t>ip</a:t>
            </a:r>
            <a:r>
              <a:rPr sz="900" dirty="0">
                <a:latin typeface="Tahoma"/>
                <a:cs typeface="Tahoma"/>
              </a:rPr>
              <a:t>v4,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-20" dirty="0">
                <a:latin typeface="Georgia"/>
                <a:cs typeface="Georgia"/>
              </a:rPr>
              <a:t>ip</a:t>
            </a:r>
            <a:r>
              <a:rPr sz="900" spc="-20" dirty="0">
                <a:latin typeface="Tahoma"/>
                <a:cs typeface="Tahoma"/>
              </a:rPr>
              <a:t>v6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4281" y="2602763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Liaison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43888" y="1524300"/>
            <a:ext cx="110109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80" dirty="0">
                <a:latin typeface="Georgia"/>
                <a:cs typeface="Georgia"/>
              </a:rPr>
              <a:t>http</a:t>
            </a:r>
            <a:r>
              <a:rPr sz="900" spc="8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dirty="0">
                <a:latin typeface="Georgia"/>
                <a:cs typeface="Georgia"/>
              </a:rPr>
              <a:t>pop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125" dirty="0">
                <a:latin typeface="Georgia"/>
                <a:cs typeface="Georgia"/>
              </a:rPr>
              <a:t>ftp</a:t>
            </a:r>
            <a:r>
              <a:rPr sz="900" spc="95" dirty="0">
                <a:latin typeface="Georgia"/>
                <a:cs typeface="Georgi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1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....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43888" y="1900727"/>
            <a:ext cx="50038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70" dirty="0">
                <a:latin typeface="Georgia"/>
                <a:cs typeface="Georgia"/>
              </a:rPr>
              <a:t>tcp</a:t>
            </a:r>
            <a:r>
              <a:rPr sz="900" spc="70" dirty="0">
                <a:latin typeface="Tahoma"/>
                <a:cs typeface="Tahoma"/>
              </a:rPr>
              <a:t>,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spc="-25" dirty="0">
                <a:latin typeface="Georgia"/>
                <a:cs typeface="Georgia"/>
              </a:rPr>
              <a:t>udp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4281" y="2255291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940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Réseau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43888" y="2275630"/>
            <a:ext cx="5187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Georgia"/>
                <a:cs typeface="Georgia"/>
              </a:rPr>
              <a:t>ip</a:t>
            </a:r>
            <a:r>
              <a:rPr sz="900" dirty="0">
                <a:latin typeface="Tahoma"/>
                <a:cs typeface="Tahoma"/>
              </a:rPr>
              <a:t>v4,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-20" dirty="0">
                <a:latin typeface="Georgia"/>
                <a:cs typeface="Georgia"/>
              </a:rPr>
              <a:t>ip</a:t>
            </a:r>
            <a:r>
              <a:rPr sz="900" spc="-20" dirty="0">
                <a:latin typeface="Tahoma"/>
                <a:cs typeface="Tahoma"/>
              </a:rPr>
              <a:t>v6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4281" y="2602763"/>
            <a:ext cx="1073150" cy="18796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Liaison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43888" y="2623105"/>
            <a:ext cx="742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0" dirty="0">
                <a:latin typeface="Tahoma"/>
                <a:cs typeface="Tahoma"/>
              </a:rPr>
              <a:t>Ethernet,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50" dirty="0">
                <a:latin typeface="Georgia"/>
                <a:cs typeface="Georgia"/>
              </a:rPr>
              <a:t>wifi</a:t>
            </a:r>
            <a:endParaRPr sz="9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517" y="186484"/>
            <a:ext cx="543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Réseau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5688" y="1355216"/>
            <a:ext cx="4513580" cy="975360"/>
            <a:chOff x="75688" y="1355216"/>
            <a:chExt cx="4513580" cy="975360"/>
          </a:xfrm>
        </p:grpSpPr>
        <p:sp>
          <p:nvSpPr>
            <p:cNvPr id="5" name="object 5"/>
            <p:cNvSpPr/>
            <p:nvPr/>
          </p:nvSpPr>
          <p:spPr>
            <a:xfrm>
              <a:off x="75689" y="1355216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53962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8"/>
                  </a:moveTo>
                  <a:lnTo>
                    <a:pt x="4456941" y="596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5424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54876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5551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5614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56137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21783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20513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6099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757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8212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884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948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3011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3075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3138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20225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5"/>
                  </a:moveTo>
                  <a:lnTo>
                    <a:pt x="4304535" y="552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39942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40260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2"/>
                  </a:lnTo>
                  <a:lnTo>
                    <a:pt x="33675" y="13944"/>
                  </a:lnTo>
                  <a:lnTo>
                    <a:pt x="18537" y="3740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40577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5"/>
                  </a:lnTo>
                  <a:lnTo>
                    <a:pt x="31430" y="75876"/>
                  </a:lnTo>
                  <a:lnTo>
                    <a:pt x="40956" y="61746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40895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4"/>
                  </a:lnTo>
                  <a:lnTo>
                    <a:pt x="29186" y="70456"/>
                  </a:lnTo>
                  <a:lnTo>
                    <a:pt x="38031" y="57336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41212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41530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41847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42165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42482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42800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43117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1"/>
                  </a:lnTo>
                  <a:lnTo>
                    <a:pt x="13468" y="5576"/>
                  </a:lnTo>
                  <a:lnTo>
                    <a:pt x="7412" y="1496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43435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099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43752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697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44070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54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42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44705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14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42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449463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715" y="0"/>
                  </a:moveTo>
                  <a:lnTo>
                    <a:pt x="0" y="0"/>
                  </a:lnTo>
                  <a:lnTo>
                    <a:pt x="0" y="774700"/>
                  </a:lnTo>
                  <a:lnTo>
                    <a:pt x="5715" y="77470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2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7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8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3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8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1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0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0" y="1449451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108" y="0"/>
                  </a:moveTo>
                  <a:lnTo>
                    <a:pt x="0" y="0"/>
                  </a:lnTo>
                  <a:lnTo>
                    <a:pt x="0" y="774699"/>
                  </a:lnTo>
                  <a:lnTo>
                    <a:pt x="5108" y="774699"/>
                  </a:lnTo>
                  <a:lnTo>
                    <a:pt x="510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585175"/>
              <a:ext cx="4457065" cy="689610"/>
            </a:xfrm>
            <a:custGeom>
              <a:avLst/>
              <a:gdLst/>
              <a:ahLst/>
              <a:cxnLst/>
              <a:rect l="l" t="t" r="r" b="b"/>
              <a:pathLst>
                <a:path w="4457065" h="689610">
                  <a:moveTo>
                    <a:pt x="4456610" y="0"/>
                  </a:moveTo>
                  <a:lnTo>
                    <a:pt x="0" y="0"/>
                  </a:lnTo>
                  <a:lnTo>
                    <a:pt x="0" y="638210"/>
                  </a:lnTo>
                  <a:lnTo>
                    <a:pt x="4009" y="657935"/>
                  </a:lnTo>
                  <a:lnTo>
                    <a:pt x="14924" y="674088"/>
                  </a:lnTo>
                  <a:lnTo>
                    <a:pt x="31079" y="685002"/>
                  </a:lnTo>
                  <a:lnTo>
                    <a:pt x="50804" y="689010"/>
                  </a:lnTo>
                  <a:lnTo>
                    <a:pt x="4405810" y="689010"/>
                  </a:lnTo>
                  <a:lnTo>
                    <a:pt x="4425535" y="685002"/>
                  </a:lnTo>
                  <a:lnTo>
                    <a:pt x="4441688" y="674088"/>
                  </a:lnTo>
                  <a:lnTo>
                    <a:pt x="4452602" y="657935"/>
                  </a:lnTo>
                  <a:lnTo>
                    <a:pt x="4456610" y="63821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437525"/>
              <a:ext cx="0" cy="805180"/>
            </a:xfrm>
            <a:custGeom>
              <a:avLst/>
              <a:gdLst/>
              <a:ahLst/>
              <a:cxnLst/>
              <a:rect l="l" t="t" r="r" b="b"/>
              <a:pathLst>
                <a:path h="805180">
                  <a:moveTo>
                    <a:pt x="0" y="804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424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4121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3994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38037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2989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1282639"/>
            <a:ext cx="3502025" cy="4540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endParaRPr sz="1200">
              <a:latin typeface="Calibri"/>
              <a:cs typeface="Calibri"/>
            </a:endParaRP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35" dirty="0">
                <a:latin typeface="Tahoma"/>
                <a:cs typeface="Tahoma"/>
              </a:rPr>
              <a:t>Chaque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couche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qu’avec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0" dirty="0">
                <a:latin typeface="Tahoma"/>
                <a:cs typeface="Tahoma"/>
              </a:rPr>
              <a:t> voisines.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355216"/>
            <a:ext cx="4513580" cy="975360"/>
            <a:chOff x="75688" y="1355216"/>
            <a:chExt cx="4513580" cy="975360"/>
          </a:xfrm>
        </p:grpSpPr>
        <p:sp>
          <p:nvSpPr>
            <p:cNvPr id="5" name="object 5"/>
            <p:cNvSpPr/>
            <p:nvPr/>
          </p:nvSpPr>
          <p:spPr>
            <a:xfrm>
              <a:off x="75689" y="1355216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53962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8"/>
                  </a:moveTo>
                  <a:lnTo>
                    <a:pt x="4456941" y="596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5424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54876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5551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5614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56137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21783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20513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6099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757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8212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884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948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3011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3075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3138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20225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5"/>
                  </a:moveTo>
                  <a:lnTo>
                    <a:pt x="4304535" y="552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39942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40260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2"/>
                  </a:lnTo>
                  <a:lnTo>
                    <a:pt x="33675" y="13944"/>
                  </a:lnTo>
                  <a:lnTo>
                    <a:pt x="18537" y="3740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40577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5"/>
                  </a:lnTo>
                  <a:lnTo>
                    <a:pt x="31430" y="75876"/>
                  </a:lnTo>
                  <a:lnTo>
                    <a:pt x="40956" y="61746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40895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4"/>
                  </a:lnTo>
                  <a:lnTo>
                    <a:pt x="29186" y="70456"/>
                  </a:lnTo>
                  <a:lnTo>
                    <a:pt x="38031" y="57336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41212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41530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41847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42165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42482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42800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43117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1"/>
                  </a:lnTo>
                  <a:lnTo>
                    <a:pt x="13468" y="5576"/>
                  </a:lnTo>
                  <a:lnTo>
                    <a:pt x="7412" y="1496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43435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099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43752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697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44070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54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42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44705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14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42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449463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715" y="0"/>
                  </a:moveTo>
                  <a:lnTo>
                    <a:pt x="0" y="0"/>
                  </a:lnTo>
                  <a:lnTo>
                    <a:pt x="0" y="774700"/>
                  </a:lnTo>
                  <a:lnTo>
                    <a:pt x="5715" y="77470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2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7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8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3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8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1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0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0" y="1449451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108" y="0"/>
                  </a:moveTo>
                  <a:lnTo>
                    <a:pt x="0" y="0"/>
                  </a:lnTo>
                  <a:lnTo>
                    <a:pt x="0" y="774699"/>
                  </a:lnTo>
                  <a:lnTo>
                    <a:pt x="5108" y="774699"/>
                  </a:lnTo>
                  <a:lnTo>
                    <a:pt x="510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585175"/>
              <a:ext cx="4457065" cy="689610"/>
            </a:xfrm>
            <a:custGeom>
              <a:avLst/>
              <a:gdLst/>
              <a:ahLst/>
              <a:cxnLst/>
              <a:rect l="l" t="t" r="r" b="b"/>
              <a:pathLst>
                <a:path w="4457065" h="689610">
                  <a:moveTo>
                    <a:pt x="4456610" y="0"/>
                  </a:moveTo>
                  <a:lnTo>
                    <a:pt x="0" y="0"/>
                  </a:lnTo>
                  <a:lnTo>
                    <a:pt x="0" y="638210"/>
                  </a:lnTo>
                  <a:lnTo>
                    <a:pt x="4009" y="657935"/>
                  </a:lnTo>
                  <a:lnTo>
                    <a:pt x="14924" y="674088"/>
                  </a:lnTo>
                  <a:lnTo>
                    <a:pt x="31079" y="685002"/>
                  </a:lnTo>
                  <a:lnTo>
                    <a:pt x="50804" y="689010"/>
                  </a:lnTo>
                  <a:lnTo>
                    <a:pt x="4405810" y="689010"/>
                  </a:lnTo>
                  <a:lnTo>
                    <a:pt x="4425535" y="685002"/>
                  </a:lnTo>
                  <a:lnTo>
                    <a:pt x="4441688" y="674088"/>
                  </a:lnTo>
                  <a:lnTo>
                    <a:pt x="4452602" y="657935"/>
                  </a:lnTo>
                  <a:lnTo>
                    <a:pt x="4456610" y="63821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437525"/>
              <a:ext cx="0" cy="805180"/>
            </a:xfrm>
            <a:custGeom>
              <a:avLst/>
              <a:gdLst/>
              <a:ahLst/>
              <a:cxnLst/>
              <a:rect l="l" t="t" r="r" b="b"/>
              <a:pathLst>
                <a:path h="805180">
                  <a:moveTo>
                    <a:pt x="0" y="804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424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4121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3994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38037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2989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1888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53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10" dirty="0"/>
              <a:t>Remarques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Chaque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couche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ne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communique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qu’avec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couches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voisines.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90"/>
              </a:spcBef>
            </a:pP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Chaque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couche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ajoute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dont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besoin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pour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fonctionner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à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l’information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transmise.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C’est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ce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qu’on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appelle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l’</a:t>
            </a:r>
            <a:r>
              <a:rPr sz="1000" spc="-30" dirty="0">
                <a:solidFill>
                  <a:srgbClr val="0000FF"/>
                </a:solidFill>
                <a:latin typeface="Tahoma"/>
                <a:cs typeface="Tahoma"/>
              </a:rPr>
              <a:t>encapsulation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données.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355216"/>
            <a:ext cx="4513580" cy="975360"/>
            <a:chOff x="75688" y="1355216"/>
            <a:chExt cx="4513580" cy="975360"/>
          </a:xfrm>
        </p:grpSpPr>
        <p:sp>
          <p:nvSpPr>
            <p:cNvPr id="5" name="object 5"/>
            <p:cNvSpPr/>
            <p:nvPr/>
          </p:nvSpPr>
          <p:spPr>
            <a:xfrm>
              <a:off x="75689" y="1355216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53962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8"/>
                  </a:moveTo>
                  <a:lnTo>
                    <a:pt x="4456941" y="596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5424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54876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55511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5614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56137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21783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20513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6099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757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8212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8847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948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3011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30752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31387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20225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5"/>
                  </a:moveTo>
                  <a:lnTo>
                    <a:pt x="4304535" y="552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39942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40260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2"/>
                  </a:lnTo>
                  <a:lnTo>
                    <a:pt x="33675" y="13944"/>
                  </a:lnTo>
                  <a:lnTo>
                    <a:pt x="18537" y="3740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40577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5"/>
                  </a:lnTo>
                  <a:lnTo>
                    <a:pt x="31430" y="75876"/>
                  </a:lnTo>
                  <a:lnTo>
                    <a:pt x="40956" y="61746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40895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4"/>
                  </a:lnTo>
                  <a:lnTo>
                    <a:pt x="29186" y="70456"/>
                  </a:lnTo>
                  <a:lnTo>
                    <a:pt x="38031" y="57336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41212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41530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41847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42165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42482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42800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43117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1"/>
                  </a:lnTo>
                  <a:lnTo>
                    <a:pt x="13468" y="5576"/>
                  </a:lnTo>
                  <a:lnTo>
                    <a:pt x="7412" y="1496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43435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099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43752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697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44070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54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42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44705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14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44387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42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449463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715" y="0"/>
                  </a:moveTo>
                  <a:lnTo>
                    <a:pt x="0" y="0"/>
                  </a:lnTo>
                  <a:lnTo>
                    <a:pt x="0" y="774700"/>
                  </a:lnTo>
                  <a:lnTo>
                    <a:pt x="5715" y="77470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2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7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8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3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8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14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0" y="1449451"/>
              <a:ext cx="9525" cy="774700"/>
            </a:xfrm>
            <a:custGeom>
              <a:avLst/>
              <a:gdLst/>
              <a:ahLst/>
              <a:cxnLst/>
              <a:rect l="l" t="t" r="r" b="b"/>
              <a:pathLst>
                <a:path w="9525" h="774700">
                  <a:moveTo>
                    <a:pt x="0" y="774699"/>
                  </a:moveTo>
                  <a:lnTo>
                    <a:pt x="9524" y="7746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7746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0" y="1449451"/>
              <a:ext cx="5715" cy="774700"/>
            </a:xfrm>
            <a:custGeom>
              <a:avLst/>
              <a:gdLst/>
              <a:ahLst/>
              <a:cxnLst/>
              <a:rect l="l" t="t" r="r" b="b"/>
              <a:pathLst>
                <a:path w="5714" h="774700">
                  <a:moveTo>
                    <a:pt x="5108" y="0"/>
                  </a:moveTo>
                  <a:lnTo>
                    <a:pt x="0" y="0"/>
                  </a:lnTo>
                  <a:lnTo>
                    <a:pt x="0" y="774699"/>
                  </a:lnTo>
                  <a:lnTo>
                    <a:pt x="5108" y="774699"/>
                  </a:lnTo>
                  <a:lnTo>
                    <a:pt x="510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585175"/>
              <a:ext cx="4457065" cy="689610"/>
            </a:xfrm>
            <a:custGeom>
              <a:avLst/>
              <a:gdLst/>
              <a:ahLst/>
              <a:cxnLst/>
              <a:rect l="l" t="t" r="r" b="b"/>
              <a:pathLst>
                <a:path w="4457065" h="689610">
                  <a:moveTo>
                    <a:pt x="4456610" y="0"/>
                  </a:moveTo>
                  <a:lnTo>
                    <a:pt x="0" y="0"/>
                  </a:lnTo>
                  <a:lnTo>
                    <a:pt x="0" y="638210"/>
                  </a:lnTo>
                  <a:lnTo>
                    <a:pt x="4009" y="657935"/>
                  </a:lnTo>
                  <a:lnTo>
                    <a:pt x="14924" y="674088"/>
                  </a:lnTo>
                  <a:lnTo>
                    <a:pt x="31079" y="685002"/>
                  </a:lnTo>
                  <a:lnTo>
                    <a:pt x="50804" y="689010"/>
                  </a:lnTo>
                  <a:lnTo>
                    <a:pt x="4405810" y="689010"/>
                  </a:lnTo>
                  <a:lnTo>
                    <a:pt x="4425535" y="685002"/>
                  </a:lnTo>
                  <a:lnTo>
                    <a:pt x="4441688" y="674088"/>
                  </a:lnTo>
                  <a:lnTo>
                    <a:pt x="4452602" y="657935"/>
                  </a:lnTo>
                  <a:lnTo>
                    <a:pt x="4456610" y="63821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437525"/>
              <a:ext cx="0" cy="805180"/>
            </a:xfrm>
            <a:custGeom>
              <a:avLst/>
              <a:gdLst/>
              <a:ahLst/>
              <a:cxnLst/>
              <a:rect l="l" t="t" r="r" b="b"/>
              <a:pathLst>
                <a:path h="805180">
                  <a:moveTo>
                    <a:pt x="0" y="804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424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4121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3994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38037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2989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18887"/>
              <a:ext cx="70717" cy="707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160251"/>
              <a:ext cx="70717" cy="70726"/>
            </a:xfrm>
            <a:prstGeom prst="rect">
              <a:avLst/>
            </a:prstGeom>
          </p:spPr>
        </p:pic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53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10" dirty="0"/>
              <a:t>Remarques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Chaque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couche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ne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communique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qu’avec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couches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voisines.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90"/>
              </a:spcBef>
            </a:pP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Chaque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couche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ajoute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dont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besoin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pour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fonctionner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à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l’information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transmise.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C’est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ce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qu’on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appelle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l’</a:t>
            </a:r>
            <a:r>
              <a:rPr sz="1000" spc="-30" dirty="0">
                <a:solidFill>
                  <a:srgbClr val="0000FF"/>
                </a:solidFill>
                <a:latin typeface="Tahoma"/>
                <a:cs typeface="Tahoma"/>
              </a:rPr>
              <a:t>encapsulation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données.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Un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autre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7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couches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existe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Georgia"/>
                <a:cs typeface="Georgia"/>
              </a:rPr>
              <a:t>osi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219580"/>
            <a:ext cx="4513580" cy="1312545"/>
            <a:chOff x="75688" y="1219580"/>
            <a:chExt cx="4513580" cy="1312545"/>
          </a:xfrm>
        </p:grpSpPr>
        <p:sp>
          <p:nvSpPr>
            <p:cNvPr id="5" name="object 5"/>
            <p:cNvSpPr/>
            <p:nvPr/>
          </p:nvSpPr>
          <p:spPr>
            <a:xfrm>
              <a:off x="75689" y="1219580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405000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2"/>
                  </a:moveTo>
                  <a:lnTo>
                    <a:pt x="4456941" y="4952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2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40677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41312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41947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42582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4257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41900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0630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4616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476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4832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4896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49599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0234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0869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51504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521394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6"/>
                  </a:moveTo>
                  <a:lnTo>
                    <a:pt x="4304535" y="501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63523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66698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69873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73048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76223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79398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82573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85748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88923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92098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95273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98448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301623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304798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307973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311148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307973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313573"/>
              <a:ext cx="5715" cy="1111250"/>
            </a:xfrm>
            <a:custGeom>
              <a:avLst/>
              <a:gdLst/>
              <a:ahLst/>
              <a:cxnLst/>
              <a:rect l="l" t="t" r="r" b="b"/>
              <a:pathLst>
                <a:path w="5714" h="1111250">
                  <a:moveTo>
                    <a:pt x="5702" y="0"/>
                  </a:moveTo>
                  <a:lnTo>
                    <a:pt x="0" y="0"/>
                  </a:lnTo>
                  <a:lnTo>
                    <a:pt x="0" y="1111250"/>
                  </a:lnTo>
                  <a:lnTo>
                    <a:pt x="5702" y="111125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6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4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1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15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2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8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1313560"/>
              <a:ext cx="5080" cy="1111250"/>
            </a:xfrm>
            <a:custGeom>
              <a:avLst/>
              <a:gdLst/>
              <a:ahLst/>
              <a:cxnLst/>
              <a:rect l="l" t="t" r="r" b="b"/>
              <a:pathLst>
                <a:path w="5079" h="1111250">
                  <a:moveTo>
                    <a:pt x="5083" y="0"/>
                  </a:moveTo>
                  <a:lnTo>
                    <a:pt x="0" y="0"/>
                  </a:lnTo>
                  <a:lnTo>
                    <a:pt x="0" y="1111250"/>
                  </a:lnTo>
                  <a:lnTo>
                    <a:pt x="5083" y="111125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449273"/>
              <a:ext cx="4457065" cy="1026160"/>
            </a:xfrm>
            <a:custGeom>
              <a:avLst/>
              <a:gdLst/>
              <a:ahLst/>
              <a:cxnLst/>
              <a:rect l="l" t="t" r="r" b="b"/>
              <a:pathLst>
                <a:path w="4457065" h="1026160">
                  <a:moveTo>
                    <a:pt x="4456610" y="0"/>
                  </a:moveTo>
                  <a:lnTo>
                    <a:pt x="0" y="0"/>
                  </a:lnTo>
                  <a:lnTo>
                    <a:pt x="0" y="975285"/>
                  </a:lnTo>
                  <a:lnTo>
                    <a:pt x="4009" y="995009"/>
                  </a:lnTo>
                  <a:lnTo>
                    <a:pt x="14924" y="1011162"/>
                  </a:lnTo>
                  <a:lnTo>
                    <a:pt x="31079" y="1022076"/>
                  </a:lnTo>
                  <a:lnTo>
                    <a:pt x="50804" y="1026085"/>
                  </a:lnTo>
                  <a:lnTo>
                    <a:pt x="4405810" y="1026085"/>
                  </a:lnTo>
                  <a:lnTo>
                    <a:pt x="4425535" y="1022076"/>
                  </a:lnTo>
                  <a:lnTo>
                    <a:pt x="4441688" y="1011162"/>
                  </a:lnTo>
                  <a:lnTo>
                    <a:pt x="4452602" y="995009"/>
                  </a:lnTo>
                  <a:lnTo>
                    <a:pt x="4456610" y="97528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301622"/>
              <a:ext cx="0" cy="1142365"/>
            </a:xfrm>
            <a:custGeom>
              <a:avLst/>
              <a:gdLst/>
              <a:ahLst/>
              <a:cxnLst/>
              <a:rect l="l" t="t" r="r" b="b"/>
              <a:pathLst>
                <a:path h="1142364">
                  <a:moveTo>
                    <a:pt x="0" y="114198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889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762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635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24447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844783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724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pc="-10" dirty="0"/>
              <a:t>Transmission</a:t>
            </a:r>
            <a:r>
              <a:rPr spc="35" dirty="0"/>
              <a:t> </a:t>
            </a:r>
            <a:r>
              <a:rPr dirty="0"/>
              <a:t>par</a:t>
            </a:r>
            <a:r>
              <a:rPr spc="35" dirty="0"/>
              <a:t> </a:t>
            </a:r>
            <a:r>
              <a:rPr spc="-10" dirty="0"/>
              <a:t>paquet</a:t>
            </a:r>
          </a:p>
          <a:p>
            <a:pPr marL="12700" marR="42545">
              <a:lnSpc>
                <a:spcPct val="100000"/>
              </a:lnSpc>
              <a:spcBef>
                <a:spcPts val="40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0"/>
                </a:solidFill>
                <a:latin typeface="Georgia"/>
                <a:cs typeface="Georgia"/>
              </a:rPr>
              <a:t>tcp/ip</a:t>
            </a:r>
            <a:r>
              <a:rPr sz="1000" spc="5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transmises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par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paquet,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qui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présente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avantages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cas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d’erreur,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suffit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renvoyer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paquet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concerné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totalité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des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83239"/>
              <a:ext cx="70717" cy="70726"/>
            </a:xfrm>
            <a:prstGeom prst="rect">
              <a:avLst/>
            </a:prstGeom>
          </p:spPr>
        </p:pic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0" dirty="0"/>
              <a:t>Quelques</a:t>
            </a:r>
            <a:r>
              <a:rPr spc="30" dirty="0"/>
              <a:t> </a:t>
            </a:r>
            <a:r>
              <a:rPr spc="-10" dirty="0"/>
              <a:t>dates</a:t>
            </a:r>
            <a:r>
              <a:rPr spc="25" dirty="0"/>
              <a:t> </a:t>
            </a:r>
            <a:r>
              <a:rPr dirty="0"/>
              <a:t>clés</a:t>
            </a:r>
            <a:r>
              <a:rPr spc="25" dirty="0"/>
              <a:t> </a:t>
            </a:r>
            <a:r>
              <a:rPr dirty="0"/>
              <a:t>de</a:t>
            </a:r>
            <a:r>
              <a:rPr spc="25" dirty="0"/>
              <a:t> </a:t>
            </a:r>
            <a:r>
              <a:rPr spc="-20" dirty="0"/>
              <a:t>l’historique</a:t>
            </a:r>
            <a:r>
              <a:rPr spc="35" dirty="0"/>
              <a:t> </a:t>
            </a:r>
            <a:r>
              <a:rPr spc="-10" dirty="0"/>
              <a:t>d’internet</a:t>
            </a:r>
          </a:p>
          <a:p>
            <a:pPr marL="265430" marR="508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Debut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1960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idée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création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5" dirty="0">
                <a:solidFill>
                  <a:srgbClr val="000000"/>
                </a:solidFill>
                <a:latin typeface="Tahoma"/>
                <a:cs typeface="Tahoma"/>
              </a:rPr>
              <a:t>réseau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informatique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global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permettant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d’interconnecter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multiples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sous-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Début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d’</a:t>
            </a:r>
            <a:r>
              <a:rPr sz="1000" spc="60" dirty="0">
                <a:solidFill>
                  <a:srgbClr val="000000"/>
                </a:solidFill>
                <a:latin typeface="Georgia"/>
                <a:cs typeface="Georgia"/>
              </a:rPr>
              <a:t>arpanet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ancêtre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d’internet.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219580"/>
            <a:ext cx="4513580" cy="1312545"/>
            <a:chOff x="75688" y="1219580"/>
            <a:chExt cx="4513580" cy="1312545"/>
          </a:xfrm>
        </p:grpSpPr>
        <p:sp>
          <p:nvSpPr>
            <p:cNvPr id="5" name="object 5"/>
            <p:cNvSpPr/>
            <p:nvPr/>
          </p:nvSpPr>
          <p:spPr>
            <a:xfrm>
              <a:off x="75689" y="1219580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405000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2"/>
                  </a:moveTo>
                  <a:lnTo>
                    <a:pt x="4456941" y="4952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2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40677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41312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41947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425827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4257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41900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0630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4616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476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4832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4896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49599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0234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0869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51504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521394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6"/>
                  </a:moveTo>
                  <a:lnTo>
                    <a:pt x="4304535" y="501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63523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66698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69873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73048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76223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79398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82573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85748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88923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92098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95273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98448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301623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304798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307973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311148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307973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313573"/>
              <a:ext cx="5715" cy="1111250"/>
            </a:xfrm>
            <a:custGeom>
              <a:avLst/>
              <a:gdLst/>
              <a:ahLst/>
              <a:cxnLst/>
              <a:rect l="l" t="t" r="r" b="b"/>
              <a:pathLst>
                <a:path w="5714" h="1111250">
                  <a:moveTo>
                    <a:pt x="5702" y="0"/>
                  </a:moveTo>
                  <a:lnTo>
                    <a:pt x="0" y="0"/>
                  </a:lnTo>
                  <a:lnTo>
                    <a:pt x="0" y="1111250"/>
                  </a:lnTo>
                  <a:lnTo>
                    <a:pt x="5702" y="111125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6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4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1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15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2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8" y="1313560"/>
              <a:ext cx="9525" cy="1111250"/>
            </a:xfrm>
            <a:custGeom>
              <a:avLst/>
              <a:gdLst/>
              <a:ahLst/>
              <a:cxnLst/>
              <a:rect l="l" t="t" r="r" b="b"/>
              <a:pathLst>
                <a:path w="9525" h="1111250">
                  <a:moveTo>
                    <a:pt x="0" y="1111250"/>
                  </a:moveTo>
                  <a:lnTo>
                    <a:pt x="9524" y="11112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112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1313560"/>
              <a:ext cx="5080" cy="1111250"/>
            </a:xfrm>
            <a:custGeom>
              <a:avLst/>
              <a:gdLst/>
              <a:ahLst/>
              <a:cxnLst/>
              <a:rect l="l" t="t" r="r" b="b"/>
              <a:pathLst>
                <a:path w="5079" h="1111250">
                  <a:moveTo>
                    <a:pt x="5083" y="0"/>
                  </a:moveTo>
                  <a:lnTo>
                    <a:pt x="0" y="0"/>
                  </a:lnTo>
                  <a:lnTo>
                    <a:pt x="0" y="1111250"/>
                  </a:lnTo>
                  <a:lnTo>
                    <a:pt x="5083" y="111125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449273"/>
              <a:ext cx="4457065" cy="1026160"/>
            </a:xfrm>
            <a:custGeom>
              <a:avLst/>
              <a:gdLst/>
              <a:ahLst/>
              <a:cxnLst/>
              <a:rect l="l" t="t" r="r" b="b"/>
              <a:pathLst>
                <a:path w="4457065" h="1026160">
                  <a:moveTo>
                    <a:pt x="4456610" y="0"/>
                  </a:moveTo>
                  <a:lnTo>
                    <a:pt x="0" y="0"/>
                  </a:lnTo>
                  <a:lnTo>
                    <a:pt x="0" y="975285"/>
                  </a:lnTo>
                  <a:lnTo>
                    <a:pt x="4009" y="995009"/>
                  </a:lnTo>
                  <a:lnTo>
                    <a:pt x="14924" y="1011162"/>
                  </a:lnTo>
                  <a:lnTo>
                    <a:pt x="31079" y="1022076"/>
                  </a:lnTo>
                  <a:lnTo>
                    <a:pt x="50804" y="1026085"/>
                  </a:lnTo>
                  <a:lnTo>
                    <a:pt x="4405810" y="1026085"/>
                  </a:lnTo>
                  <a:lnTo>
                    <a:pt x="4425535" y="1022076"/>
                  </a:lnTo>
                  <a:lnTo>
                    <a:pt x="4441688" y="1011162"/>
                  </a:lnTo>
                  <a:lnTo>
                    <a:pt x="4452602" y="995009"/>
                  </a:lnTo>
                  <a:lnTo>
                    <a:pt x="4456610" y="97528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301622"/>
              <a:ext cx="0" cy="1142365"/>
            </a:xfrm>
            <a:custGeom>
              <a:avLst/>
              <a:gdLst/>
              <a:ahLst/>
              <a:cxnLst/>
              <a:rect l="l" t="t" r="r" b="b"/>
              <a:pathLst>
                <a:path h="1142364">
                  <a:moveTo>
                    <a:pt x="0" y="114198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889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762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6352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24447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8447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186165"/>
              <a:ext cx="70717" cy="70717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724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pc="-10" dirty="0"/>
              <a:t>Transmission</a:t>
            </a:r>
            <a:r>
              <a:rPr spc="35" dirty="0"/>
              <a:t> </a:t>
            </a:r>
            <a:r>
              <a:rPr dirty="0"/>
              <a:t>par</a:t>
            </a:r>
            <a:r>
              <a:rPr spc="35" dirty="0"/>
              <a:t> </a:t>
            </a:r>
            <a:r>
              <a:rPr spc="-10" dirty="0"/>
              <a:t>paquet</a:t>
            </a:r>
          </a:p>
          <a:p>
            <a:pPr marL="12700" marR="42545">
              <a:lnSpc>
                <a:spcPct val="100000"/>
              </a:lnSpc>
              <a:spcBef>
                <a:spcPts val="40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0"/>
                </a:solidFill>
                <a:latin typeface="Georgia"/>
                <a:cs typeface="Georgia"/>
              </a:rPr>
              <a:t>tcp/ip</a:t>
            </a:r>
            <a:r>
              <a:rPr sz="1000" spc="5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transmises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par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paquet,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qui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présente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avantages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cas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d’erreur,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suffit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renvoyer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paquet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concerné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totalité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des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données</a:t>
            </a:r>
            <a:endParaRPr sz="1000">
              <a:latin typeface="Tahoma"/>
              <a:cs typeface="Tahoma"/>
            </a:endParaRPr>
          </a:p>
          <a:p>
            <a:pPr marL="265430" marR="560705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support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transmission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n’est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pas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bloqué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par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l’envoi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donnée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volumineuses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peut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répondre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d’autre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demandes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parallèle.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39749"/>
            <a:ext cx="4513580" cy="1762125"/>
            <a:chOff x="75688" y="1039749"/>
            <a:chExt cx="4513580" cy="1762125"/>
          </a:xfrm>
        </p:grpSpPr>
        <p:sp>
          <p:nvSpPr>
            <p:cNvPr id="5" name="object 5"/>
            <p:cNvSpPr/>
            <p:nvPr/>
          </p:nvSpPr>
          <p:spPr>
            <a:xfrm>
              <a:off x="75689" y="103974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450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1627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26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2897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353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352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874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7604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3216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16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16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466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530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93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657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720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844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847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9114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3754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86929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0104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3279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96454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99629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2804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05979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09154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2329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15504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18679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1854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25029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1379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34503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7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715" y="156083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4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8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7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2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6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9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4" y="1134491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1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115" y="1560830"/>
                  </a:lnTo>
                  <a:lnTo>
                    <a:pt x="511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58976"/>
              <a:ext cx="4457065" cy="1486535"/>
            </a:xfrm>
            <a:custGeom>
              <a:avLst/>
              <a:gdLst/>
              <a:ahLst/>
              <a:cxnLst/>
              <a:rect l="l" t="t" r="r" b="b"/>
              <a:pathLst>
                <a:path w="4457065" h="1486535">
                  <a:moveTo>
                    <a:pt x="4456610" y="0"/>
                  </a:moveTo>
                  <a:lnTo>
                    <a:pt x="0" y="0"/>
                  </a:lnTo>
                  <a:lnTo>
                    <a:pt x="0" y="1435327"/>
                  </a:lnTo>
                  <a:lnTo>
                    <a:pt x="4009" y="1455052"/>
                  </a:lnTo>
                  <a:lnTo>
                    <a:pt x="14924" y="1471204"/>
                  </a:lnTo>
                  <a:lnTo>
                    <a:pt x="31079" y="1482118"/>
                  </a:lnTo>
                  <a:lnTo>
                    <a:pt x="50804" y="1486127"/>
                  </a:lnTo>
                  <a:lnTo>
                    <a:pt x="4405810" y="1486127"/>
                  </a:lnTo>
                  <a:lnTo>
                    <a:pt x="4425535" y="1482118"/>
                  </a:lnTo>
                  <a:lnTo>
                    <a:pt x="4441688" y="1471204"/>
                  </a:lnTo>
                  <a:lnTo>
                    <a:pt x="4452602" y="1455052"/>
                  </a:lnTo>
                  <a:lnTo>
                    <a:pt x="4456610" y="1435327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1854"/>
              <a:ext cx="0" cy="1591945"/>
            </a:xfrm>
            <a:custGeom>
              <a:avLst/>
              <a:gdLst/>
              <a:ahLst/>
              <a:cxnLst/>
              <a:rect l="l" t="t" r="r" b="b"/>
              <a:pathLst>
                <a:path h="1591945">
                  <a:moveTo>
                    <a:pt x="0" y="15914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091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964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37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6470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13792" y="979973"/>
            <a:ext cx="4257675" cy="7353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Protocole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bit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alterné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30" dirty="0">
                <a:latin typeface="Tahoma"/>
                <a:cs typeface="Tahoma"/>
              </a:rPr>
              <a:t> alterné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paquets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corriger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FF0000"/>
                </a:solidFill>
                <a:latin typeface="Tahoma"/>
                <a:cs typeface="Tahoma"/>
              </a:rPr>
              <a:t>en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FF0000"/>
                </a:solidFill>
                <a:latin typeface="Tahoma"/>
                <a:cs typeface="Tahoma"/>
              </a:rPr>
              <a:t>parties</a:t>
            </a:r>
            <a:r>
              <a:rPr sz="1000" spc="-35" dirty="0">
                <a:latin typeface="Tahoma"/>
                <a:cs typeface="Tahoma"/>
              </a:rPr>
              <a:t>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éventuels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erreurs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(paquets </a:t>
            </a:r>
            <a:r>
              <a:rPr sz="1000" spc="-45" dirty="0">
                <a:latin typeface="Tahoma"/>
                <a:cs typeface="Tahoma"/>
              </a:rPr>
              <a:t>retardés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35" dirty="0">
                <a:latin typeface="Tahoma"/>
                <a:cs typeface="Tahoma"/>
              </a:rPr>
              <a:t> perdus).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Son</a:t>
            </a:r>
            <a:r>
              <a:rPr sz="1000" spc="-35" dirty="0">
                <a:latin typeface="Tahoma"/>
                <a:cs typeface="Tahoma"/>
              </a:rPr>
              <a:t> fonctionnement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39749"/>
            <a:ext cx="4513580" cy="1762125"/>
            <a:chOff x="75688" y="1039749"/>
            <a:chExt cx="4513580" cy="1762125"/>
          </a:xfrm>
        </p:grpSpPr>
        <p:sp>
          <p:nvSpPr>
            <p:cNvPr id="5" name="object 5"/>
            <p:cNvSpPr/>
            <p:nvPr/>
          </p:nvSpPr>
          <p:spPr>
            <a:xfrm>
              <a:off x="75689" y="103974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450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1627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26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2897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353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352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874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7604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3216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16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16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466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530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93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657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720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844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847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9114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3754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86929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0104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3279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96454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99629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2804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05979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09154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2329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15504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18679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1854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25029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1379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34503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7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715" y="156083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4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8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7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2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6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9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4" y="1134491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1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115" y="1560830"/>
                  </a:lnTo>
                  <a:lnTo>
                    <a:pt x="511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58976"/>
              <a:ext cx="4457065" cy="1486535"/>
            </a:xfrm>
            <a:custGeom>
              <a:avLst/>
              <a:gdLst/>
              <a:ahLst/>
              <a:cxnLst/>
              <a:rect l="l" t="t" r="r" b="b"/>
              <a:pathLst>
                <a:path w="4457065" h="1486535">
                  <a:moveTo>
                    <a:pt x="4456610" y="0"/>
                  </a:moveTo>
                  <a:lnTo>
                    <a:pt x="0" y="0"/>
                  </a:lnTo>
                  <a:lnTo>
                    <a:pt x="0" y="1435327"/>
                  </a:lnTo>
                  <a:lnTo>
                    <a:pt x="4009" y="1455052"/>
                  </a:lnTo>
                  <a:lnTo>
                    <a:pt x="14924" y="1471204"/>
                  </a:lnTo>
                  <a:lnTo>
                    <a:pt x="31079" y="1482118"/>
                  </a:lnTo>
                  <a:lnTo>
                    <a:pt x="50804" y="1486127"/>
                  </a:lnTo>
                  <a:lnTo>
                    <a:pt x="4405810" y="1486127"/>
                  </a:lnTo>
                  <a:lnTo>
                    <a:pt x="4425535" y="1482118"/>
                  </a:lnTo>
                  <a:lnTo>
                    <a:pt x="4441688" y="1471204"/>
                  </a:lnTo>
                  <a:lnTo>
                    <a:pt x="4452602" y="1455052"/>
                  </a:lnTo>
                  <a:lnTo>
                    <a:pt x="4456610" y="1435327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1854"/>
              <a:ext cx="0" cy="1591945"/>
            </a:xfrm>
            <a:custGeom>
              <a:avLst/>
              <a:gdLst/>
              <a:ahLst/>
              <a:cxnLst/>
              <a:rect l="l" t="t" r="r" b="b"/>
              <a:pathLst>
                <a:path h="1591945">
                  <a:moveTo>
                    <a:pt x="0" y="15914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091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964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37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6470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9753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2" y="979973"/>
            <a:ext cx="4257675" cy="107632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Protocole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bit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alterné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30" dirty="0">
                <a:latin typeface="Tahoma"/>
                <a:cs typeface="Tahoma"/>
              </a:rPr>
              <a:t> alterné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paquets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corriger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FF0000"/>
                </a:solidFill>
                <a:latin typeface="Tahoma"/>
                <a:cs typeface="Tahoma"/>
              </a:rPr>
              <a:t>en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FF0000"/>
                </a:solidFill>
                <a:latin typeface="Tahoma"/>
                <a:cs typeface="Tahoma"/>
              </a:rPr>
              <a:t>parties</a:t>
            </a:r>
            <a:r>
              <a:rPr sz="1000" spc="-35" dirty="0">
                <a:latin typeface="Tahoma"/>
                <a:cs typeface="Tahoma"/>
              </a:rPr>
              <a:t>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éventuels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erreurs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(paquets </a:t>
            </a:r>
            <a:r>
              <a:rPr sz="1000" spc="-45" dirty="0">
                <a:latin typeface="Tahoma"/>
                <a:cs typeface="Tahoma"/>
              </a:rPr>
              <a:t>retardés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35" dirty="0">
                <a:latin typeface="Tahoma"/>
                <a:cs typeface="Tahoma"/>
              </a:rPr>
              <a:t> perdus).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Son</a:t>
            </a:r>
            <a:r>
              <a:rPr sz="1000" spc="-35" dirty="0">
                <a:latin typeface="Tahoma"/>
                <a:cs typeface="Tahoma"/>
              </a:rPr>
              <a:t> fonctionnement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99060">
              <a:lnSpc>
                <a:spcPct val="100000"/>
              </a:lnSpc>
              <a:spcBef>
                <a:spcPts val="290"/>
              </a:spcBef>
            </a:pPr>
            <a:r>
              <a:rPr sz="1000" spc="-25" dirty="0">
                <a:latin typeface="Tahoma"/>
                <a:cs typeface="Tahoma"/>
              </a:rPr>
              <a:t>L’émetteur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joint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chaque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message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alternativement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10" dirty="0">
                <a:latin typeface="Tahoma"/>
                <a:cs typeface="Tahoma"/>
              </a:rPr>
              <a:t> ou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(d’où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</a:t>
            </a:r>
            <a:r>
              <a:rPr sz="1000" spc="-35" dirty="0">
                <a:latin typeface="Tahoma"/>
                <a:cs typeface="Tahoma"/>
              </a:rPr>
              <a:t>nom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bit</a:t>
            </a:r>
            <a:r>
              <a:rPr sz="1000" i="1" spc="120" dirty="0">
                <a:latin typeface="Calibri"/>
                <a:cs typeface="Calibri"/>
              </a:rPr>
              <a:t> </a:t>
            </a:r>
            <a:r>
              <a:rPr sz="1000" i="1" spc="-20" dirty="0">
                <a:latin typeface="Calibri"/>
                <a:cs typeface="Calibri"/>
              </a:rPr>
              <a:t>alterné</a:t>
            </a:r>
            <a:r>
              <a:rPr sz="1000" i="1" spc="-12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39749"/>
            <a:ext cx="4513580" cy="1762125"/>
            <a:chOff x="75688" y="1039749"/>
            <a:chExt cx="4513580" cy="1762125"/>
          </a:xfrm>
        </p:grpSpPr>
        <p:sp>
          <p:nvSpPr>
            <p:cNvPr id="5" name="object 5"/>
            <p:cNvSpPr/>
            <p:nvPr/>
          </p:nvSpPr>
          <p:spPr>
            <a:xfrm>
              <a:off x="75689" y="103974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450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1627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26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2897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353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352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874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7604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3216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16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16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466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530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93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657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720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844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847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9114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3754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86929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0104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3279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96454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99629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2804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05979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09154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2329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15504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18679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1854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25029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1379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34503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7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715" y="156083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4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8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7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2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6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9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4" y="1134491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1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115" y="1560830"/>
                  </a:lnTo>
                  <a:lnTo>
                    <a:pt x="511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58976"/>
              <a:ext cx="4457065" cy="1486535"/>
            </a:xfrm>
            <a:custGeom>
              <a:avLst/>
              <a:gdLst/>
              <a:ahLst/>
              <a:cxnLst/>
              <a:rect l="l" t="t" r="r" b="b"/>
              <a:pathLst>
                <a:path w="4457065" h="1486535">
                  <a:moveTo>
                    <a:pt x="4456610" y="0"/>
                  </a:moveTo>
                  <a:lnTo>
                    <a:pt x="0" y="0"/>
                  </a:lnTo>
                  <a:lnTo>
                    <a:pt x="0" y="1435327"/>
                  </a:lnTo>
                  <a:lnTo>
                    <a:pt x="4009" y="1455052"/>
                  </a:lnTo>
                  <a:lnTo>
                    <a:pt x="14924" y="1471204"/>
                  </a:lnTo>
                  <a:lnTo>
                    <a:pt x="31079" y="1482118"/>
                  </a:lnTo>
                  <a:lnTo>
                    <a:pt x="50804" y="1486127"/>
                  </a:lnTo>
                  <a:lnTo>
                    <a:pt x="4405810" y="1486127"/>
                  </a:lnTo>
                  <a:lnTo>
                    <a:pt x="4425535" y="1482118"/>
                  </a:lnTo>
                  <a:lnTo>
                    <a:pt x="4441688" y="1471204"/>
                  </a:lnTo>
                  <a:lnTo>
                    <a:pt x="4452602" y="1455052"/>
                  </a:lnTo>
                  <a:lnTo>
                    <a:pt x="4456610" y="1435327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1854"/>
              <a:ext cx="0" cy="1591945"/>
            </a:xfrm>
            <a:custGeom>
              <a:avLst/>
              <a:gdLst/>
              <a:ahLst/>
              <a:cxnLst/>
              <a:rect l="l" t="t" r="r" b="b"/>
              <a:pathLst>
                <a:path h="1591945">
                  <a:moveTo>
                    <a:pt x="0" y="15914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091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964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37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6470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975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138927"/>
              <a:ext cx="70717" cy="70712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2" y="979973"/>
            <a:ext cx="4257675" cy="141795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Protocole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bit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alterné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30" dirty="0">
                <a:latin typeface="Tahoma"/>
                <a:cs typeface="Tahoma"/>
              </a:rPr>
              <a:t> alterné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paquets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corriger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FF0000"/>
                </a:solidFill>
                <a:latin typeface="Tahoma"/>
                <a:cs typeface="Tahoma"/>
              </a:rPr>
              <a:t>en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FF0000"/>
                </a:solidFill>
                <a:latin typeface="Tahoma"/>
                <a:cs typeface="Tahoma"/>
              </a:rPr>
              <a:t>parties</a:t>
            </a:r>
            <a:r>
              <a:rPr sz="1000" spc="-35" dirty="0">
                <a:latin typeface="Tahoma"/>
                <a:cs typeface="Tahoma"/>
              </a:rPr>
              <a:t>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éventuels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erreurs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(paquets </a:t>
            </a:r>
            <a:r>
              <a:rPr sz="1000" spc="-45" dirty="0">
                <a:latin typeface="Tahoma"/>
                <a:cs typeface="Tahoma"/>
              </a:rPr>
              <a:t>retardés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35" dirty="0">
                <a:latin typeface="Tahoma"/>
                <a:cs typeface="Tahoma"/>
              </a:rPr>
              <a:t> perdus).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Son</a:t>
            </a:r>
            <a:r>
              <a:rPr sz="1000" spc="-35" dirty="0">
                <a:latin typeface="Tahoma"/>
                <a:cs typeface="Tahoma"/>
              </a:rPr>
              <a:t> fonctionnement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99060">
              <a:lnSpc>
                <a:spcPct val="100000"/>
              </a:lnSpc>
              <a:spcBef>
                <a:spcPts val="290"/>
              </a:spcBef>
            </a:pPr>
            <a:r>
              <a:rPr sz="1000" spc="-25" dirty="0">
                <a:latin typeface="Tahoma"/>
                <a:cs typeface="Tahoma"/>
              </a:rPr>
              <a:t>L’émetteur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joint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chaque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message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alternativement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10" dirty="0">
                <a:latin typeface="Tahoma"/>
                <a:cs typeface="Tahoma"/>
              </a:rPr>
              <a:t> ou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(d’où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</a:t>
            </a:r>
            <a:r>
              <a:rPr sz="1000" spc="-35" dirty="0">
                <a:latin typeface="Tahoma"/>
                <a:cs typeface="Tahoma"/>
              </a:rPr>
              <a:t>nom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bit</a:t>
            </a:r>
            <a:r>
              <a:rPr sz="1000" i="1" spc="120" dirty="0">
                <a:latin typeface="Calibri"/>
                <a:cs typeface="Calibri"/>
              </a:rPr>
              <a:t> </a:t>
            </a:r>
            <a:r>
              <a:rPr sz="1000" i="1" spc="-20" dirty="0">
                <a:latin typeface="Calibri"/>
                <a:cs typeface="Calibri"/>
              </a:rPr>
              <a:t>alterné</a:t>
            </a:r>
            <a:r>
              <a:rPr sz="1000" i="1" spc="-12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65430" marR="219710">
              <a:lnSpc>
                <a:spcPct val="100000"/>
              </a:lnSpc>
              <a:spcBef>
                <a:spcPts val="285"/>
              </a:spcBef>
            </a:pPr>
            <a:r>
              <a:rPr sz="1000" spc="-25" dirty="0">
                <a:latin typeface="Tahoma"/>
                <a:cs typeface="Tahoma"/>
              </a:rPr>
              <a:t>L’émetteur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envoie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même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paquet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qu’il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n’a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reçu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accusé</a:t>
            </a:r>
            <a:r>
              <a:rPr sz="1000" spc="-25" dirty="0">
                <a:latin typeface="Tahoma"/>
                <a:cs typeface="Tahoma"/>
              </a:rPr>
              <a:t> de </a:t>
            </a:r>
            <a:r>
              <a:rPr sz="1000" spc="-35" dirty="0">
                <a:latin typeface="Tahoma"/>
                <a:cs typeface="Tahoma"/>
              </a:rPr>
              <a:t>réception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10" dirty="0">
                <a:latin typeface="Tahoma"/>
                <a:cs typeface="Tahoma"/>
              </a:rPr>
              <a:t> identique.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39749"/>
            <a:ext cx="4513580" cy="1762125"/>
            <a:chOff x="75688" y="1039749"/>
            <a:chExt cx="4513580" cy="1762125"/>
          </a:xfrm>
        </p:grpSpPr>
        <p:sp>
          <p:nvSpPr>
            <p:cNvPr id="5" name="object 5"/>
            <p:cNvSpPr/>
            <p:nvPr/>
          </p:nvSpPr>
          <p:spPr>
            <a:xfrm>
              <a:off x="75689" y="103974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450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1627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26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2897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3532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3524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874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7604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3216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16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16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466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530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939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6574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720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844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8479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9114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3754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86929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0104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3279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96454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99629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2804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05979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09154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2329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15504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18679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1854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25029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1379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28204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34503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7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715" y="156083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4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8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7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2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6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9" y="1134491"/>
              <a:ext cx="9525" cy="1560830"/>
            </a:xfrm>
            <a:custGeom>
              <a:avLst/>
              <a:gdLst/>
              <a:ahLst/>
              <a:cxnLst/>
              <a:rect l="l" t="t" r="r" b="b"/>
              <a:pathLst>
                <a:path w="9525" h="1560830">
                  <a:moveTo>
                    <a:pt x="0" y="1560829"/>
                  </a:moveTo>
                  <a:lnTo>
                    <a:pt x="9524" y="1560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60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4" y="1134491"/>
              <a:ext cx="5715" cy="1560830"/>
            </a:xfrm>
            <a:custGeom>
              <a:avLst/>
              <a:gdLst/>
              <a:ahLst/>
              <a:cxnLst/>
              <a:rect l="l" t="t" r="r" b="b"/>
              <a:pathLst>
                <a:path w="5714" h="1560830">
                  <a:moveTo>
                    <a:pt x="5115" y="0"/>
                  </a:moveTo>
                  <a:lnTo>
                    <a:pt x="0" y="0"/>
                  </a:lnTo>
                  <a:lnTo>
                    <a:pt x="0" y="1560830"/>
                  </a:lnTo>
                  <a:lnTo>
                    <a:pt x="5115" y="1560830"/>
                  </a:lnTo>
                  <a:lnTo>
                    <a:pt x="511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58976"/>
              <a:ext cx="4457065" cy="1486535"/>
            </a:xfrm>
            <a:custGeom>
              <a:avLst/>
              <a:gdLst/>
              <a:ahLst/>
              <a:cxnLst/>
              <a:rect l="l" t="t" r="r" b="b"/>
              <a:pathLst>
                <a:path w="4457065" h="1486535">
                  <a:moveTo>
                    <a:pt x="4456610" y="0"/>
                  </a:moveTo>
                  <a:lnTo>
                    <a:pt x="0" y="0"/>
                  </a:lnTo>
                  <a:lnTo>
                    <a:pt x="0" y="1435327"/>
                  </a:lnTo>
                  <a:lnTo>
                    <a:pt x="4009" y="1455052"/>
                  </a:lnTo>
                  <a:lnTo>
                    <a:pt x="14924" y="1471204"/>
                  </a:lnTo>
                  <a:lnTo>
                    <a:pt x="31079" y="1482118"/>
                  </a:lnTo>
                  <a:lnTo>
                    <a:pt x="50804" y="1486127"/>
                  </a:lnTo>
                  <a:lnTo>
                    <a:pt x="4405810" y="1486127"/>
                  </a:lnTo>
                  <a:lnTo>
                    <a:pt x="4425535" y="1482118"/>
                  </a:lnTo>
                  <a:lnTo>
                    <a:pt x="4441688" y="1471204"/>
                  </a:lnTo>
                  <a:lnTo>
                    <a:pt x="4452602" y="1455052"/>
                  </a:lnTo>
                  <a:lnTo>
                    <a:pt x="4456610" y="1435327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1854"/>
              <a:ext cx="0" cy="1591945"/>
            </a:xfrm>
            <a:custGeom>
              <a:avLst/>
              <a:gdLst/>
              <a:ahLst/>
              <a:cxnLst/>
              <a:rect l="l" t="t" r="r" b="b"/>
              <a:pathLst>
                <a:path h="1591945">
                  <a:moveTo>
                    <a:pt x="0" y="15914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091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964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37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6470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975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138927"/>
              <a:ext cx="70717" cy="70712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480293"/>
              <a:ext cx="70717" cy="7072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2" y="979973"/>
            <a:ext cx="4257675" cy="17589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Protocole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bit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alterné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30" dirty="0">
                <a:latin typeface="Tahoma"/>
                <a:cs typeface="Tahoma"/>
              </a:rPr>
              <a:t> alterné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paquets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corriger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FF0000"/>
                </a:solidFill>
                <a:latin typeface="Tahoma"/>
                <a:cs typeface="Tahoma"/>
              </a:rPr>
              <a:t>en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FF0000"/>
                </a:solidFill>
                <a:latin typeface="Tahoma"/>
                <a:cs typeface="Tahoma"/>
              </a:rPr>
              <a:t>parties</a:t>
            </a:r>
            <a:r>
              <a:rPr sz="1000" spc="-35" dirty="0">
                <a:latin typeface="Tahoma"/>
                <a:cs typeface="Tahoma"/>
              </a:rPr>
              <a:t>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éventuels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erreurs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transmission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(paquets </a:t>
            </a:r>
            <a:r>
              <a:rPr sz="1000" spc="-45" dirty="0">
                <a:latin typeface="Tahoma"/>
                <a:cs typeface="Tahoma"/>
              </a:rPr>
              <a:t>retardés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35" dirty="0">
                <a:latin typeface="Tahoma"/>
                <a:cs typeface="Tahoma"/>
              </a:rPr>
              <a:t> perdus).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Son</a:t>
            </a:r>
            <a:r>
              <a:rPr sz="1000" spc="-35" dirty="0">
                <a:latin typeface="Tahoma"/>
                <a:cs typeface="Tahoma"/>
              </a:rPr>
              <a:t> fonctionnement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99060">
              <a:lnSpc>
                <a:spcPct val="100000"/>
              </a:lnSpc>
              <a:spcBef>
                <a:spcPts val="290"/>
              </a:spcBef>
            </a:pPr>
            <a:r>
              <a:rPr sz="1000" spc="-25" dirty="0">
                <a:latin typeface="Tahoma"/>
                <a:cs typeface="Tahoma"/>
              </a:rPr>
              <a:t>L’émetteur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joint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chaque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message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alternativement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10" dirty="0">
                <a:latin typeface="Tahoma"/>
                <a:cs typeface="Tahoma"/>
              </a:rPr>
              <a:t> ou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(d’où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</a:t>
            </a:r>
            <a:r>
              <a:rPr sz="1000" spc="-35" dirty="0">
                <a:latin typeface="Tahoma"/>
                <a:cs typeface="Tahoma"/>
              </a:rPr>
              <a:t>nom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bit</a:t>
            </a:r>
            <a:r>
              <a:rPr sz="1000" i="1" spc="120" dirty="0">
                <a:latin typeface="Calibri"/>
                <a:cs typeface="Calibri"/>
              </a:rPr>
              <a:t> </a:t>
            </a:r>
            <a:r>
              <a:rPr sz="1000" i="1" spc="-20" dirty="0">
                <a:latin typeface="Calibri"/>
                <a:cs typeface="Calibri"/>
              </a:rPr>
              <a:t>alterné</a:t>
            </a:r>
            <a:r>
              <a:rPr sz="1000" i="1" spc="-12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65430" marR="219710">
              <a:lnSpc>
                <a:spcPct val="100000"/>
              </a:lnSpc>
              <a:spcBef>
                <a:spcPts val="285"/>
              </a:spcBef>
            </a:pPr>
            <a:r>
              <a:rPr sz="1000" spc="-25" dirty="0">
                <a:latin typeface="Tahoma"/>
                <a:cs typeface="Tahoma"/>
              </a:rPr>
              <a:t>L’émetteur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envoie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même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paquet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tant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qu’il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n’a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reçu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accusé</a:t>
            </a:r>
            <a:r>
              <a:rPr sz="1000" spc="-25" dirty="0">
                <a:latin typeface="Tahoma"/>
                <a:cs typeface="Tahoma"/>
              </a:rPr>
              <a:t> de </a:t>
            </a:r>
            <a:r>
              <a:rPr sz="1000" spc="-35" dirty="0">
                <a:latin typeface="Tahoma"/>
                <a:cs typeface="Tahoma"/>
              </a:rPr>
              <a:t>réception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bit</a:t>
            </a:r>
            <a:r>
              <a:rPr sz="1000" spc="-10" dirty="0">
                <a:latin typeface="Tahoma"/>
                <a:cs typeface="Tahoma"/>
              </a:rPr>
              <a:t> identique.</a:t>
            </a:r>
            <a:endParaRPr sz="1000">
              <a:latin typeface="Tahoma"/>
              <a:cs typeface="Tahoma"/>
            </a:endParaRPr>
          </a:p>
          <a:p>
            <a:pPr marL="265430" marR="10668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récepteur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prend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compte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paquets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consécutifs</a:t>
            </a:r>
            <a:r>
              <a:rPr sz="1000" spc="-20" dirty="0">
                <a:latin typeface="Tahoma"/>
                <a:cs typeface="Tahoma"/>
              </a:rPr>
              <a:t> portant </a:t>
            </a:r>
            <a:r>
              <a:rPr sz="1000" spc="-25" dirty="0">
                <a:latin typeface="Tahoma"/>
                <a:cs typeface="Tahoma"/>
              </a:rPr>
              <a:t>le </a:t>
            </a:r>
            <a:r>
              <a:rPr sz="1000" spc="-65" dirty="0">
                <a:latin typeface="Tahoma"/>
                <a:cs typeface="Tahoma"/>
              </a:rPr>
              <a:t>même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bit.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24281"/>
            <a:ext cx="4457065" cy="187960"/>
          </a:xfrm>
          <a:custGeom>
            <a:avLst/>
            <a:gdLst/>
            <a:ahLst/>
            <a:cxnLst/>
            <a:rect l="l" t="t" r="r" b="b"/>
            <a:pathLst>
              <a:path w="4457065" h="187959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87820"/>
                </a:lnTo>
                <a:lnTo>
                  <a:pt x="4456610" y="187820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03005"/>
            <a:ext cx="18910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Illustration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fonctionnement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48690"/>
            <a:ext cx="4513580" cy="2527300"/>
            <a:chOff x="75688" y="748690"/>
            <a:chExt cx="4513580" cy="2527300"/>
          </a:xfrm>
        </p:grpSpPr>
        <p:sp>
          <p:nvSpPr>
            <p:cNvPr id="7" name="object 7"/>
            <p:cNvSpPr/>
            <p:nvPr/>
          </p:nvSpPr>
          <p:spPr>
            <a:xfrm>
              <a:off x="75688" y="89827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8"/>
                  </a:moveTo>
                  <a:lnTo>
                    <a:pt x="4456941" y="571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008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071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135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198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1977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62710"/>
              <a:ext cx="112713" cy="11271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50010"/>
              <a:ext cx="125412" cy="12541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2058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20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27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33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397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460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524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587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651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67740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70915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74090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77265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80440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83615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786790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78996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793140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796315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799490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02665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05840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09015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1219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15365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1219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818260"/>
              <a:ext cx="5715" cy="2350770"/>
            </a:xfrm>
            <a:custGeom>
              <a:avLst/>
              <a:gdLst/>
              <a:ahLst/>
              <a:cxnLst/>
              <a:rect l="l" t="t" r="r" b="b"/>
              <a:pathLst>
                <a:path w="5714" h="2350770">
                  <a:moveTo>
                    <a:pt x="5676" y="0"/>
                  </a:moveTo>
                  <a:lnTo>
                    <a:pt x="0" y="0"/>
                  </a:lnTo>
                  <a:lnTo>
                    <a:pt x="0" y="2350770"/>
                  </a:lnTo>
                  <a:lnTo>
                    <a:pt x="5676" y="2350770"/>
                  </a:lnTo>
                  <a:lnTo>
                    <a:pt x="567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8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2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29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7" y="818261"/>
              <a:ext cx="9525" cy="2350770"/>
            </a:xfrm>
            <a:custGeom>
              <a:avLst/>
              <a:gdLst/>
              <a:ahLst/>
              <a:cxnLst/>
              <a:rect l="l" t="t" r="r" b="b"/>
              <a:pathLst>
                <a:path w="9525" h="2350770">
                  <a:moveTo>
                    <a:pt x="0" y="2350770"/>
                  </a:moveTo>
                  <a:lnTo>
                    <a:pt x="9524" y="235077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5077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48" y="818261"/>
              <a:ext cx="5080" cy="2350770"/>
            </a:xfrm>
            <a:custGeom>
              <a:avLst/>
              <a:gdLst/>
              <a:ahLst/>
              <a:cxnLst/>
              <a:rect l="l" t="t" r="r" b="b"/>
              <a:pathLst>
                <a:path w="5079" h="2350770">
                  <a:moveTo>
                    <a:pt x="5081" y="0"/>
                  </a:moveTo>
                  <a:lnTo>
                    <a:pt x="0" y="0"/>
                  </a:lnTo>
                  <a:lnTo>
                    <a:pt x="0" y="2350770"/>
                  </a:lnTo>
                  <a:lnTo>
                    <a:pt x="5081" y="2350770"/>
                  </a:lnTo>
                  <a:lnTo>
                    <a:pt x="5081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42949"/>
              <a:ext cx="4457065" cy="2276475"/>
            </a:xfrm>
            <a:custGeom>
              <a:avLst/>
              <a:gdLst/>
              <a:ahLst/>
              <a:cxnLst/>
              <a:rect l="l" t="t" r="r" b="b"/>
              <a:pathLst>
                <a:path w="4457065" h="2276475">
                  <a:moveTo>
                    <a:pt x="4456610" y="0"/>
                  </a:moveTo>
                  <a:lnTo>
                    <a:pt x="0" y="0"/>
                  </a:lnTo>
                  <a:lnTo>
                    <a:pt x="0" y="2225316"/>
                  </a:lnTo>
                  <a:lnTo>
                    <a:pt x="4009" y="2245041"/>
                  </a:lnTo>
                  <a:lnTo>
                    <a:pt x="14924" y="2261194"/>
                  </a:lnTo>
                  <a:lnTo>
                    <a:pt x="31079" y="2272108"/>
                  </a:lnTo>
                  <a:lnTo>
                    <a:pt x="50804" y="2276116"/>
                  </a:lnTo>
                  <a:lnTo>
                    <a:pt x="4405810" y="2276116"/>
                  </a:lnTo>
                  <a:lnTo>
                    <a:pt x="4425535" y="2272108"/>
                  </a:lnTo>
                  <a:lnTo>
                    <a:pt x="4441688" y="2261194"/>
                  </a:lnTo>
                  <a:lnTo>
                    <a:pt x="4452602" y="2245041"/>
                  </a:lnTo>
                  <a:lnTo>
                    <a:pt x="4456610" y="222531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05840"/>
              <a:ext cx="0" cy="2381885"/>
            </a:xfrm>
            <a:custGeom>
              <a:avLst/>
              <a:gdLst/>
              <a:ahLst/>
              <a:cxnLst/>
              <a:rect l="l" t="t" r="r" b="b"/>
              <a:pathLst>
                <a:path h="2381885">
                  <a:moveTo>
                    <a:pt x="0" y="238147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79314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8044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6774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4869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08558" y="974674"/>
              <a:ext cx="540385" cy="215265"/>
            </a:xfrm>
            <a:custGeom>
              <a:avLst/>
              <a:gdLst/>
              <a:ahLst/>
              <a:cxnLst/>
              <a:rect l="l" t="t" r="r" b="b"/>
              <a:pathLst>
                <a:path w="540385" h="215265">
                  <a:moveTo>
                    <a:pt x="0" y="107543"/>
                  </a:moveTo>
                  <a:lnTo>
                    <a:pt x="0" y="32258"/>
                  </a:lnTo>
                  <a:lnTo>
                    <a:pt x="2535" y="19700"/>
                  </a:lnTo>
                  <a:lnTo>
                    <a:pt x="9450" y="9447"/>
                  </a:lnTo>
                  <a:lnTo>
                    <a:pt x="19706" y="2534"/>
                  </a:lnTo>
                  <a:lnTo>
                    <a:pt x="32265" y="0"/>
                  </a:lnTo>
                  <a:lnTo>
                    <a:pt x="507588" y="0"/>
                  </a:lnTo>
                  <a:lnTo>
                    <a:pt x="520144" y="2534"/>
                  </a:lnTo>
                  <a:lnTo>
                    <a:pt x="530399" y="9447"/>
                  </a:lnTo>
                  <a:lnTo>
                    <a:pt x="537313" y="19700"/>
                  </a:lnTo>
                  <a:lnTo>
                    <a:pt x="539849" y="32258"/>
                  </a:lnTo>
                  <a:lnTo>
                    <a:pt x="539849" y="182829"/>
                  </a:lnTo>
                  <a:lnTo>
                    <a:pt x="537313" y="195386"/>
                  </a:lnTo>
                  <a:lnTo>
                    <a:pt x="530399" y="205639"/>
                  </a:lnTo>
                  <a:lnTo>
                    <a:pt x="520144" y="212552"/>
                  </a:lnTo>
                  <a:lnTo>
                    <a:pt x="507588" y="215087"/>
                  </a:lnTo>
                  <a:lnTo>
                    <a:pt x="32265" y="215087"/>
                  </a:lnTo>
                  <a:lnTo>
                    <a:pt x="19706" y="212552"/>
                  </a:lnTo>
                  <a:lnTo>
                    <a:pt x="9450" y="205639"/>
                  </a:lnTo>
                  <a:lnTo>
                    <a:pt x="2535" y="195386"/>
                  </a:lnTo>
                  <a:lnTo>
                    <a:pt x="0" y="182829"/>
                  </a:lnTo>
                  <a:lnTo>
                    <a:pt x="0" y="107543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15027" y="980998"/>
              <a:ext cx="527685" cy="202565"/>
            </a:xfrm>
            <a:custGeom>
              <a:avLst/>
              <a:gdLst/>
              <a:ahLst/>
              <a:cxnLst/>
              <a:rect l="l" t="t" r="r" b="b"/>
              <a:pathLst>
                <a:path w="527685" h="202565">
                  <a:moveTo>
                    <a:pt x="496832" y="0"/>
                  </a:moveTo>
                  <a:lnTo>
                    <a:pt x="30365" y="0"/>
                  </a:lnTo>
                  <a:lnTo>
                    <a:pt x="18547" y="2387"/>
                  </a:lnTo>
                  <a:lnTo>
                    <a:pt x="8894" y="8896"/>
                  </a:lnTo>
                  <a:lnTo>
                    <a:pt x="2386" y="18548"/>
                  </a:lnTo>
                  <a:lnTo>
                    <a:pt x="0" y="30365"/>
                  </a:lnTo>
                  <a:lnTo>
                    <a:pt x="0" y="101219"/>
                  </a:lnTo>
                  <a:lnTo>
                    <a:pt x="0" y="172072"/>
                  </a:lnTo>
                  <a:lnTo>
                    <a:pt x="2386" y="183894"/>
                  </a:lnTo>
                  <a:lnTo>
                    <a:pt x="8894" y="193546"/>
                  </a:lnTo>
                  <a:lnTo>
                    <a:pt x="18547" y="200052"/>
                  </a:lnTo>
                  <a:lnTo>
                    <a:pt x="30365" y="202438"/>
                  </a:lnTo>
                  <a:lnTo>
                    <a:pt x="496832" y="202438"/>
                  </a:lnTo>
                  <a:lnTo>
                    <a:pt x="508651" y="200052"/>
                  </a:lnTo>
                  <a:lnTo>
                    <a:pt x="518303" y="193546"/>
                  </a:lnTo>
                  <a:lnTo>
                    <a:pt x="524811" y="183894"/>
                  </a:lnTo>
                  <a:lnTo>
                    <a:pt x="527198" y="172072"/>
                  </a:lnTo>
                  <a:lnTo>
                    <a:pt x="527198" y="30365"/>
                  </a:lnTo>
                  <a:lnTo>
                    <a:pt x="524811" y="18548"/>
                  </a:lnTo>
                  <a:lnTo>
                    <a:pt x="518303" y="8896"/>
                  </a:lnTo>
                  <a:lnTo>
                    <a:pt x="508651" y="2387"/>
                  </a:lnTo>
                  <a:lnTo>
                    <a:pt x="496832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286002" y="990439"/>
            <a:ext cx="3898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45" dirty="0">
                <a:solidFill>
                  <a:srgbClr val="681900"/>
                </a:solidFill>
                <a:latin typeface="Lucida Sans Unicode"/>
                <a:cs typeface="Lucida Sans Unicode"/>
              </a:rPr>
              <a:t>♀</a:t>
            </a:r>
            <a:r>
              <a:rPr sz="1000" spc="25" dirty="0">
                <a:solidFill>
                  <a:srgbClr val="681900"/>
                </a:solidFill>
                <a:latin typeface="Lucida Sans Unicode"/>
                <a:cs typeface="Lucida Sans Unicode"/>
              </a:rPr>
              <a:t> </a:t>
            </a:r>
            <a:r>
              <a:rPr sz="1000" spc="-10" dirty="0">
                <a:solidFill>
                  <a:srgbClr val="681900"/>
                </a:solidFill>
                <a:latin typeface="Tahoma"/>
                <a:cs typeface="Tahoma"/>
              </a:rPr>
              <a:t>Alice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2017293" y="968514"/>
            <a:ext cx="492759" cy="227965"/>
            <a:chOff x="2017293" y="968514"/>
            <a:chExt cx="492759" cy="227965"/>
          </a:xfrm>
        </p:grpSpPr>
        <p:sp>
          <p:nvSpPr>
            <p:cNvPr id="60" name="object 60"/>
            <p:cNvSpPr/>
            <p:nvPr/>
          </p:nvSpPr>
          <p:spPr>
            <a:xfrm>
              <a:off x="2023643" y="974864"/>
              <a:ext cx="480059" cy="215265"/>
            </a:xfrm>
            <a:custGeom>
              <a:avLst/>
              <a:gdLst/>
              <a:ahLst/>
              <a:cxnLst/>
              <a:rect l="l" t="t" r="r" b="b"/>
              <a:pathLst>
                <a:path w="480060" h="215265">
                  <a:moveTo>
                    <a:pt x="0" y="107442"/>
                  </a:moveTo>
                  <a:lnTo>
                    <a:pt x="0" y="32232"/>
                  </a:lnTo>
                  <a:lnTo>
                    <a:pt x="2534" y="19684"/>
                  </a:lnTo>
                  <a:lnTo>
                    <a:pt x="9444" y="9439"/>
                  </a:lnTo>
                  <a:lnTo>
                    <a:pt x="19689" y="2532"/>
                  </a:lnTo>
                  <a:lnTo>
                    <a:pt x="32232" y="0"/>
                  </a:lnTo>
                  <a:lnTo>
                    <a:pt x="447509" y="0"/>
                  </a:lnTo>
                  <a:lnTo>
                    <a:pt x="460052" y="2534"/>
                  </a:lnTo>
                  <a:lnTo>
                    <a:pt x="470298" y="9444"/>
                  </a:lnTo>
                  <a:lnTo>
                    <a:pt x="477208" y="19689"/>
                  </a:lnTo>
                  <a:lnTo>
                    <a:pt x="479742" y="32232"/>
                  </a:lnTo>
                  <a:lnTo>
                    <a:pt x="479742" y="182664"/>
                  </a:lnTo>
                  <a:lnTo>
                    <a:pt x="477208" y="195212"/>
                  </a:lnTo>
                  <a:lnTo>
                    <a:pt x="470298" y="205457"/>
                  </a:lnTo>
                  <a:lnTo>
                    <a:pt x="460052" y="212364"/>
                  </a:lnTo>
                  <a:lnTo>
                    <a:pt x="447509" y="214896"/>
                  </a:lnTo>
                  <a:lnTo>
                    <a:pt x="32232" y="214896"/>
                  </a:lnTo>
                  <a:lnTo>
                    <a:pt x="19689" y="212364"/>
                  </a:lnTo>
                  <a:lnTo>
                    <a:pt x="9444" y="205457"/>
                  </a:lnTo>
                  <a:lnTo>
                    <a:pt x="2534" y="195212"/>
                  </a:lnTo>
                  <a:lnTo>
                    <a:pt x="0" y="182664"/>
                  </a:lnTo>
                  <a:lnTo>
                    <a:pt x="0" y="107442"/>
                  </a:lnTo>
                  <a:close/>
                </a:path>
              </a:pathLst>
            </a:custGeom>
            <a:ln w="12652">
              <a:solidFill>
                <a:srgbClr val="483A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30107" y="981189"/>
              <a:ext cx="467359" cy="202565"/>
            </a:xfrm>
            <a:custGeom>
              <a:avLst/>
              <a:gdLst/>
              <a:ahLst/>
              <a:cxnLst/>
              <a:rect l="l" t="t" r="r" b="b"/>
              <a:pathLst>
                <a:path w="467360" h="202565">
                  <a:moveTo>
                    <a:pt x="436753" y="0"/>
                  </a:moveTo>
                  <a:lnTo>
                    <a:pt x="30340" y="0"/>
                  </a:lnTo>
                  <a:lnTo>
                    <a:pt x="18532" y="2383"/>
                  </a:lnTo>
                  <a:lnTo>
                    <a:pt x="8888" y="8883"/>
                  </a:lnTo>
                  <a:lnTo>
                    <a:pt x="2385" y="18527"/>
                  </a:lnTo>
                  <a:lnTo>
                    <a:pt x="0" y="30340"/>
                  </a:lnTo>
                  <a:lnTo>
                    <a:pt x="0" y="101117"/>
                  </a:lnTo>
                  <a:lnTo>
                    <a:pt x="0" y="171907"/>
                  </a:lnTo>
                  <a:lnTo>
                    <a:pt x="2385" y="183714"/>
                  </a:lnTo>
                  <a:lnTo>
                    <a:pt x="8888" y="193359"/>
                  </a:lnTo>
                  <a:lnTo>
                    <a:pt x="18532" y="199862"/>
                  </a:lnTo>
                  <a:lnTo>
                    <a:pt x="30340" y="202247"/>
                  </a:lnTo>
                  <a:lnTo>
                    <a:pt x="436753" y="202247"/>
                  </a:lnTo>
                  <a:lnTo>
                    <a:pt x="448565" y="199862"/>
                  </a:lnTo>
                  <a:lnTo>
                    <a:pt x="458209" y="193359"/>
                  </a:lnTo>
                  <a:lnTo>
                    <a:pt x="464710" y="183714"/>
                  </a:lnTo>
                  <a:lnTo>
                    <a:pt x="467093" y="171907"/>
                  </a:lnTo>
                  <a:lnTo>
                    <a:pt x="467093" y="30340"/>
                  </a:lnTo>
                  <a:lnTo>
                    <a:pt x="464710" y="18527"/>
                  </a:lnTo>
                  <a:lnTo>
                    <a:pt x="458209" y="8883"/>
                  </a:lnTo>
                  <a:lnTo>
                    <a:pt x="448565" y="2383"/>
                  </a:lnTo>
                  <a:lnTo>
                    <a:pt x="43675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2101088" y="990439"/>
            <a:ext cx="3289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470" dirty="0">
                <a:solidFill>
                  <a:srgbClr val="483A92"/>
                </a:solidFill>
                <a:latin typeface="Lucida Sans Unicode"/>
                <a:cs typeface="Lucida Sans Unicode"/>
              </a:rPr>
              <a:t>♂</a:t>
            </a:r>
            <a:r>
              <a:rPr sz="1000" spc="15" dirty="0">
                <a:solidFill>
                  <a:srgbClr val="483A92"/>
                </a:solidFill>
                <a:latin typeface="Lucida Sans Unicode"/>
                <a:cs typeface="Lucida Sans Unicode"/>
              </a:rPr>
              <a:t> </a:t>
            </a:r>
            <a:r>
              <a:rPr sz="1000" spc="-25" dirty="0">
                <a:solidFill>
                  <a:srgbClr val="483A92"/>
                </a:solidFill>
                <a:latin typeface="Tahoma"/>
                <a:cs typeface="Tahoma"/>
              </a:rPr>
              <a:t>Bob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64594" y="1315051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75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187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1</a:t>
            </a:r>
            <a:r>
              <a:rPr sz="1000" b="0" spc="-620" dirty="0">
                <a:solidFill>
                  <a:srgbClr val="681900"/>
                </a:solidFill>
                <a:latin typeface="Postino Std"/>
                <a:cs typeface="Postino Std"/>
              </a:rPr>
              <a:t>Q</a:t>
            </a:r>
            <a:r>
              <a:rPr sz="1050" spc="97" baseline="3968" dirty="0">
                <a:solidFill>
                  <a:srgbClr val="681900"/>
                </a:solidFill>
                <a:latin typeface="Trebuchet MS"/>
                <a:cs typeface="Trebuchet MS"/>
              </a:rPr>
              <a:t>0</a:t>
            </a:r>
            <a:r>
              <a:rPr sz="1000" spc="8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083307" y="1467451"/>
            <a:ext cx="4057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240" indent="-104139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42240" algn="l"/>
              </a:tabLst>
            </a:pPr>
            <a:r>
              <a:rPr sz="1000" i="1" spc="60" dirty="0">
                <a:solidFill>
                  <a:srgbClr val="483A92"/>
                </a:solidFill>
                <a:latin typeface="Kepler Std Ext Subh"/>
                <a:cs typeface="Kepler Std Ext Subh"/>
              </a:rPr>
              <a:t>P</a:t>
            </a:r>
            <a:r>
              <a:rPr sz="1050" spc="165" baseline="-11904" dirty="0">
                <a:solidFill>
                  <a:srgbClr val="483A92"/>
                </a:solidFill>
                <a:latin typeface="Kepler Std Ext Subh"/>
                <a:cs typeface="Kepler Std Ext Subh"/>
              </a:rPr>
              <a:t>1</a:t>
            </a:r>
            <a:r>
              <a:rPr sz="1000" b="0" spc="-635" dirty="0">
                <a:solidFill>
                  <a:srgbClr val="483A92"/>
                </a:solidFill>
                <a:latin typeface="Postino Std"/>
                <a:cs typeface="Postino Std"/>
              </a:rPr>
              <a:t>Q</a:t>
            </a:r>
            <a:r>
              <a:rPr sz="1050" spc="97" baseline="3968" dirty="0">
                <a:solidFill>
                  <a:srgbClr val="483A92"/>
                </a:solidFill>
                <a:latin typeface="Trebuchet MS"/>
                <a:cs typeface="Trebuchet MS"/>
              </a:rPr>
              <a:t>0</a:t>
            </a:r>
            <a:endParaRPr sz="1050" baseline="3968">
              <a:latin typeface="Trebuchet MS"/>
              <a:cs typeface="Trebuchet M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4594" y="1621375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-20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-30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2</a:t>
            </a:r>
            <a:r>
              <a:rPr sz="1000" spc="-20" dirty="0">
                <a:solidFill>
                  <a:srgbClr val="681900"/>
                </a:solidFill>
                <a:latin typeface="Adobe Clean Han"/>
                <a:cs typeface="Adobe Clean Han"/>
              </a:rPr>
              <a:t>➀</a:t>
            </a:r>
            <a:r>
              <a:rPr sz="1000" spc="-2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083307" y="1773773"/>
            <a:ext cx="4184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240" indent="-104139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42240" algn="l"/>
              </a:tabLst>
            </a:pPr>
            <a:r>
              <a:rPr sz="1000" i="1" spc="-25" dirty="0">
                <a:solidFill>
                  <a:srgbClr val="483A92"/>
                </a:solidFill>
                <a:latin typeface="Kepler Std Ext Subh"/>
                <a:cs typeface="Kepler Std Ext Subh"/>
              </a:rPr>
              <a:t>P</a:t>
            </a:r>
            <a:r>
              <a:rPr sz="1050" spc="-37" baseline="-11904" dirty="0">
                <a:solidFill>
                  <a:srgbClr val="483A92"/>
                </a:solidFill>
                <a:latin typeface="Kepler Std Ext Subh"/>
                <a:cs typeface="Kepler Std Ext Subh"/>
              </a:rPr>
              <a:t>2</a:t>
            </a:r>
            <a:r>
              <a:rPr sz="1000" spc="-25" dirty="0">
                <a:solidFill>
                  <a:srgbClr val="483A92"/>
                </a:solidFill>
                <a:latin typeface="Adobe Clean Han"/>
                <a:cs typeface="Adobe Clean Han"/>
              </a:rPr>
              <a:t>➀</a:t>
            </a:r>
            <a:endParaRPr sz="1000">
              <a:latin typeface="Adobe Clean Han"/>
              <a:cs typeface="Adobe Clean H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64594" y="1927699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-20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-30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2</a:t>
            </a:r>
            <a:r>
              <a:rPr sz="1000" spc="-20" dirty="0">
                <a:solidFill>
                  <a:srgbClr val="681900"/>
                </a:solidFill>
                <a:latin typeface="Adobe Clean Han"/>
                <a:cs typeface="Adobe Clean Han"/>
              </a:rPr>
              <a:t>➀</a:t>
            </a:r>
            <a:r>
              <a:rPr sz="1000" spc="-2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419860" y="1924651"/>
            <a:ext cx="152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58138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083307" y="2077052"/>
            <a:ext cx="2686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240" indent="-104139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42240" algn="l"/>
              </a:tabLst>
            </a:pPr>
            <a:r>
              <a:rPr sz="1500" spc="22" baseline="-5555" dirty="0">
                <a:solidFill>
                  <a:srgbClr val="483A92"/>
                </a:solidFill>
                <a:latin typeface="Lucida Sans Unicode"/>
                <a:cs typeface="Lucida Sans Unicode"/>
              </a:rPr>
              <a:t>x</a:t>
            </a:r>
            <a:endParaRPr sz="1500" baseline="-5555">
              <a:latin typeface="Lucida Sans Unicode"/>
              <a:cs typeface="Lucida Sans Unicode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64594" y="2227930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75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187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3</a:t>
            </a:r>
            <a:r>
              <a:rPr sz="1000" b="0" spc="-620" dirty="0">
                <a:solidFill>
                  <a:srgbClr val="681900"/>
                </a:solidFill>
                <a:latin typeface="Postino Std"/>
                <a:cs typeface="Postino Std"/>
              </a:rPr>
              <a:t>Q</a:t>
            </a:r>
            <a:r>
              <a:rPr sz="1050" spc="97" baseline="3968" dirty="0">
                <a:solidFill>
                  <a:srgbClr val="681900"/>
                </a:solidFill>
                <a:latin typeface="Trebuchet MS"/>
                <a:cs typeface="Trebuchet MS"/>
              </a:rPr>
              <a:t>0</a:t>
            </a:r>
            <a:r>
              <a:rPr sz="1000" spc="8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142494" y="2383375"/>
            <a:ext cx="152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108707" y="2383375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95" dirty="0">
                <a:solidFill>
                  <a:srgbClr val="483A92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64594" y="2534252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75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187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3</a:t>
            </a:r>
            <a:r>
              <a:rPr sz="1000" b="0" spc="-620" dirty="0">
                <a:solidFill>
                  <a:srgbClr val="681900"/>
                </a:solidFill>
                <a:latin typeface="Postino Std"/>
                <a:cs typeface="Postino Std"/>
              </a:rPr>
              <a:t>Q</a:t>
            </a:r>
            <a:r>
              <a:rPr sz="1050" spc="97" baseline="3968" dirty="0">
                <a:solidFill>
                  <a:srgbClr val="681900"/>
                </a:solidFill>
                <a:latin typeface="Trebuchet MS"/>
                <a:cs typeface="Trebuchet MS"/>
              </a:rPr>
              <a:t>0</a:t>
            </a:r>
            <a:r>
              <a:rPr sz="1000" spc="8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083307" y="2686652"/>
            <a:ext cx="4057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240" indent="-104139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142240" algn="l"/>
              </a:tabLst>
            </a:pPr>
            <a:r>
              <a:rPr sz="1000" i="1" spc="60" dirty="0">
                <a:solidFill>
                  <a:srgbClr val="483A92"/>
                </a:solidFill>
                <a:latin typeface="Kepler Std Ext Subh"/>
                <a:cs typeface="Kepler Std Ext Subh"/>
              </a:rPr>
              <a:t>P</a:t>
            </a:r>
            <a:r>
              <a:rPr sz="1050" spc="165" baseline="-11904" dirty="0">
                <a:solidFill>
                  <a:srgbClr val="483A92"/>
                </a:solidFill>
                <a:latin typeface="Kepler Std Ext Subh"/>
                <a:cs typeface="Kepler Std Ext Subh"/>
              </a:rPr>
              <a:t>3</a:t>
            </a:r>
            <a:r>
              <a:rPr sz="1000" b="0" spc="-635" dirty="0">
                <a:solidFill>
                  <a:srgbClr val="483A92"/>
                </a:solidFill>
                <a:latin typeface="Postino Std"/>
                <a:cs typeface="Postino Std"/>
              </a:rPr>
              <a:t>Q</a:t>
            </a:r>
            <a:r>
              <a:rPr sz="1050" spc="97" baseline="3968" dirty="0">
                <a:solidFill>
                  <a:srgbClr val="483A92"/>
                </a:solidFill>
                <a:latin typeface="Trebuchet MS"/>
                <a:cs typeface="Trebuchet MS"/>
              </a:rPr>
              <a:t>0</a:t>
            </a:r>
            <a:endParaRPr sz="1050" baseline="3968">
              <a:latin typeface="Trebuchet MS"/>
              <a:cs typeface="Trebuchet M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64594" y="2842098"/>
            <a:ext cx="362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-20" dirty="0">
                <a:solidFill>
                  <a:srgbClr val="681900"/>
                </a:solidFill>
                <a:latin typeface="Kepler Std Ext Subh"/>
                <a:cs typeface="Kepler Std Ext Subh"/>
              </a:rPr>
              <a:t>P</a:t>
            </a:r>
            <a:r>
              <a:rPr sz="1050" spc="-30" baseline="-11904" dirty="0">
                <a:solidFill>
                  <a:srgbClr val="681900"/>
                </a:solidFill>
                <a:latin typeface="Kepler Std Ext Subh"/>
                <a:cs typeface="Kepler Std Ext Subh"/>
              </a:rPr>
              <a:t>4</a:t>
            </a:r>
            <a:r>
              <a:rPr sz="1000" spc="-20" dirty="0">
                <a:solidFill>
                  <a:srgbClr val="681900"/>
                </a:solidFill>
                <a:latin typeface="Adobe Clean Han"/>
                <a:cs typeface="Adobe Clean Han"/>
              </a:rPr>
              <a:t>➀</a:t>
            </a:r>
            <a:r>
              <a:rPr sz="1000" spc="-20" dirty="0">
                <a:solidFill>
                  <a:srgbClr val="681900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108707" y="2989930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95" dirty="0">
                <a:solidFill>
                  <a:srgbClr val="483A92"/>
                </a:solidFill>
                <a:latin typeface="Arial"/>
                <a:cs typeface="Arial"/>
              </a:rPr>
              <a:t>•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454287" y="1426463"/>
            <a:ext cx="1701800" cy="1649095"/>
            <a:chOff x="454287" y="1426463"/>
            <a:chExt cx="1701800" cy="1649095"/>
          </a:xfrm>
        </p:grpSpPr>
        <p:sp>
          <p:nvSpPr>
            <p:cNvPr id="78" name="object 78"/>
            <p:cNvSpPr/>
            <p:nvPr/>
          </p:nvSpPr>
          <p:spPr>
            <a:xfrm>
              <a:off x="456827" y="1454276"/>
              <a:ext cx="1696720" cy="1619250"/>
            </a:xfrm>
            <a:custGeom>
              <a:avLst/>
              <a:gdLst/>
              <a:ahLst/>
              <a:cxnLst/>
              <a:rect l="l" t="t" r="r" b="b"/>
              <a:pathLst>
                <a:path w="1696720" h="1619250">
                  <a:moveTo>
                    <a:pt x="0" y="0"/>
                  </a:moveTo>
                  <a:lnTo>
                    <a:pt x="0" y="247040"/>
                  </a:lnTo>
                </a:path>
                <a:path w="1696720" h="1619250">
                  <a:moveTo>
                    <a:pt x="0" y="303276"/>
                  </a:moveTo>
                  <a:lnTo>
                    <a:pt x="0" y="553364"/>
                  </a:lnTo>
                </a:path>
                <a:path w="1696720" h="1619250">
                  <a:moveTo>
                    <a:pt x="0" y="609600"/>
                  </a:moveTo>
                  <a:lnTo>
                    <a:pt x="0" y="856640"/>
                  </a:lnTo>
                </a:path>
                <a:path w="1696720" h="1619250">
                  <a:moveTo>
                    <a:pt x="0" y="912878"/>
                  </a:moveTo>
                  <a:lnTo>
                    <a:pt x="0" y="1162968"/>
                  </a:lnTo>
                </a:path>
                <a:path w="1696720" h="1619250">
                  <a:moveTo>
                    <a:pt x="0" y="1219201"/>
                  </a:moveTo>
                  <a:lnTo>
                    <a:pt x="0" y="1467768"/>
                  </a:lnTo>
                </a:path>
                <a:path w="1696720" h="1619250">
                  <a:moveTo>
                    <a:pt x="1696203" y="152400"/>
                  </a:moveTo>
                  <a:lnTo>
                    <a:pt x="1696203" y="399440"/>
                  </a:lnTo>
                </a:path>
                <a:path w="1696720" h="1619250">
                  <a:moveTo>
                    <a:pt x="1696203" y="455676"/>
                  </a:moveTo>
                  <a:lnTo>
                    <a:pt x="1696203" y="705764"/>
                  </a:lnTo>
                </a:path>
                <a:path w="1696720" h="1619250">
                  <a:moveTo>
                    <a:pt x="1696203" y="762001"/>
                  </a:moveTo>
                  <a:lnTo>
                    <a:pt x="1696203" y="1012092"/>
                  </a:lnTo>
                </a:path>
                <a:path w="1696720" h="1619250">
                  <a:moveTo>
                    <a:pt x="1696203" y="1068324"/>
                  </a:moveTo>
                  <a:lnTo>
                    <a:pt x="1696203" y="1315368"/>
                  </a:lnTo>
                </a:path>
                <a:path w="1696720" h="1619250">
                  <a:moveTo>
                    <a:pt x="1696203" y="1371601"/>
                  </a:moveTo>
                  <a:lnTo>
                    <a:pt x="1696203" y="1618640"/>
                  </a:lnTo>
                </a:path>
              </a:pathLst>
            </a:custGeom>
            <a:ln w="50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017788" y="1530845"/>
              <a:ext cx="104139" cy="71755"/>
            </a:xfrm>
            <a:custGeom>
              <a:avLst/>
              <a:gdLst/>
              <a:ahLst/>
              <a:cxnLst/>
              <a:rect l="l" t="t" r="r" b="b"/>
              <a:pathLst>
                <a:path w="104139" h="71755">
                  <a:moveTo>
                    <a:pt x="6451" y="0"/>
                  </a:moveTo>
                  <a:lnTo>
                    <a:pt x="43383" y="39458"/>
                  </a:lnTo>
                  <a:lnTo>
                    <a:pt x="0" y="71704"/>
                  </a:lnTo>
                  <a:lnTo>
                    <a:pt x="103619" y="44869"/>
                  </a:lnTo>
                  <a:lnTo>
                    <a:pt x="6451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88458" y="1429003"/>
              <a:ext cx="1572895" cy="141605"/>
            </a:xfrm>
            <a:custGeom>
              <a:avLst/>
              <a:gdLst/>
              <a:ahLst/>
              <a:cxnLst/>
              <a:rect l="l" t="t" r="r" b="b"/>
              <a:pathLst>
                <a:path w="1572895" h="141605">
                  <a:moveTo>
                    <a:pt x="0" y="0"/>
                  </a:moveTo>
                  <a:lnTo>
                    <a:pt x="1572713" y="141300"/>
                  </a:lnTo>
                </a:path>
              </a:pathLst>
            </a:custGeom>
            <a:ln w="5061">
              <a:solidFill>
                <a:srgbClr val="00A6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017788" y="1834121"/>
              <a:ext cx="104139" cy="71755"/>
            </a:xfrm>
            <a:custGeom>
              <a:avLst/>
              <a:gdLst/>
              <a:ahLst/>
              <a:cxnLst/>
              <a:rect l="l" t="t" r="r" b="b"/>
              <a:pathLst>
                <a:path w="104139" h="71755">
                  <a:moveTo>
                    <a:pt x="6451" y="0"/>
                  </a:moveTo>
                  <a:lnTo>
                    <a:pt x="43383" y="39458"/>
                  </a:lnTo>
                  <a:lnTo>
                    <a:pt x="0" y="71704"/>
                  </a:lnTo>
                  <a:lnTo>
                    <a:pt x="103619" y="44869"/>
                  </a:lnTo>
                  <a:lnTo>
                    <a:pt x="6451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88458" y="1732279"/>
              <a:ext cx="1572895" cy="141605"/>
            </a:xfrm>
            <a:custGeom>
              <a:avLst/>
              <a:gdLst/>
              <a:ahLst/>
              <a:cxnLst/>
              <a:rect l="l" t="t" r="r" b="b"/>
              <a:pathLst>
                <a:path w="1572895" h="141605">
                  <a:moveTo>
                    <a:pt x="0" y="0"/>
                  </a:moveTo>
                  <a:lnTo>
                    <a:pt x="1572713" y="141300"/>
                  </a:lnTo>
                </a:path>
              </a:pathLst>
            </a:custGeom>
            <a:ln w="5061">
              <a:solidFill>
                <a:srgbClr val="00A6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17788" y="2140445"/>
              <a:ext cx="104139" cy="71755"/>
            </a:xfrm>
            <a:custGeom>
              <a:avLst/>
              <a:gdLst/>
              <a:ahLst/>
              <a:cxnLst/>
              <a:rect l="l" t="t" r="r" b="b"/>
              <a:pathLst>
                <a:path w="104139" h="71755">
                  <a:moveTo>
                    <a:pt x="6451" y="0"/>
                  </a:moveTo>
                  <a:lnTo>
                    <a:pt x="43383" y="39458"/>
                  </a:lnTo>
                  <a:lnTo>
                    <a:pt x="0" y="71710"/>
                  </a:lnTo>
                  <a:lnTo>
                    <a:pt x="103619" y="44869"/>
                  </a:lnTo>
                  <a:lnTo>
                    <a:pt x="6451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88458" y="2038604"/>
              <a:ext cx="1572895" cy="141605"/>
            </a:xfrm>
            <a:custGeom>
              <a:avLst/>
              <a:gdLst/>
              <a:ahLst/>
              <a:cxnLst/>
              <a:rect l="l" t="t" r="r" b="b"/>
              <a:pathLst>
                <a:path w="1572895" h="141605">
                  <a:moveTo>
                    <a:pt x="0" y="0"/>
                  </a:moveTo>
                  <a:lnTo>
                    <a:pt x="1572713" y="141300"/>
                  </a:lnTo>
                </a:path>
              </a:pathLst>
            </a:custGeom>
            <a:ln w="5061">
              <a:solidFill>
                <a:srgbClr val="00A6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049629" y="2410677"/>
              <a:ext cx="106045" cy="71120"/>
            </a:xfrm>
            <a:custGeom>
              <a:avLst/>
              <a:gdLst/>
              <a:ahLst/>
              <a:cxnLst/>
              <a:rect l="l" t="t" r="r" b="b"/>
              <a:pathLst>
                <a:path w="106044" h="71119">
                  <a:moveTo>
                    <a:pt x="12670" y="0"/>
                  </a:moveTo>
                  <a:lnTo>
                    <a:pt x="46028" y="42529"/>
                  </a:lnTo>
                  <a:lnTo>
                    <a:pt x="0" y="70877"/>
                  </a:lnTo>
                  <a:lnTo>
                    <a:pt x="105564" y="53171"/>
                  </a:lnTo>
                  <a:lnTo>
                    <a:pt x="12670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88458" y="2344691"/>
              <a:ext cx="607695" cy="108585"/>
            </a:xfrm>
            <a:custGeom>
              <a:avLst/>
              <a:gdLst/>
              <a:ahLst/>
              <a:cxnLst/>
              <a:rect l="l" t="t" r="r" b="b"/>
              <a:pathLst>
                <a:path w="607694" h="108585">
                  <a:moveTo>
                    <a:pt x="0" y="0"/>
                  </a:moveTo>
                  <a:lnTo>
                    <a:pt x="607199" y="108515"/>
                  </a:lnTo>
                </a:path>
              </a:pathLst>
            </a:custGeom>
            <a:ln w="5061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559090" y="1947989"/>
              <a:ext cx="106045" cy="71120"/>
            </a:xfrm>
            <a:custGeom>
              <a:avLst/>
              <a:gdLst/>
              <a:ahLst/>
              <a:cxnLst/>
              <a:rect l="l" t="t" r="r" b="b"/>
              <a:pathLst>
                <a:path w="106044" h="71119">
                  <a:moveTo>
                    <a:pt x="91528" y="0"/>
                  </a:moveTo>
                  <a:lnTo>
                    <a:pt x="0" y="55486"/>
                  </a:lnTo>
                  <a:lnTo>
                    <a:pt x="105968" y="70535"/>
                  </a:lnTo>
                  <a:lnTo>
                    <a:pt x="59245" y="43345"/>
                  </a:lnTo>
                  <a:lnTo>
                    <a:pt x="91528" y="0"/>
                  </a:lnTo>
                  <a:close/>
                </a:path>
              </a:pathLst>
            </a:custGeom>
            <a:solidFill>
              <a:srgbClr val="F58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618335" y="1888312"/>
              <a:ext cx="503555" cy="103505"/>
            </a:xfrm>
            <a:custGeom>
              <a:avLst/>
              <a:gdLst/>
              <a:ahLst/>
              <a:cxnLst/>
              <a:rect l="l" t="t" r="r" b="b"/>
              <a:pathLst>
                <a:path w="503555" h="103505">
                  <a:moveTo>
                    <a:pt x="503072" y="0"/>
                  </a:moveTo>
                  <a:lnTo>
                    <a:pt x="0" y="103022"/>
                  </a:lnTo>
                </a:path>
              </a:pathLst>
            </a:custGeom>
            <a:ln w="5061">
              <a:solidFill>
                <a:srgbClr val="F581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495856" y="2077669"/>
              <a:ext cx="635" cy="445134"/>
            </a:xfrm>
            <a:custGeom>
              <a:avLst/>
              <a:gdLst/>
              <a:ahLst/>
              <a:cxnLst/>
              <a:rect l="l" t="t" r="r" b="b"/>
              <a:pathLst>
                <a:path w="634" h="445135">
                  <a:moveTo>
                    <a:pt x="0" y="0"/>
                  </a:moveTo>
                  <a:lnTo>
                    <a:pt x="215" y="444931"/>
                  </a:lnTo>
                </a:path>
              </a:pathLst>
            </a:custGeom>
            <a:ln w="5061">
              <a:solidFill>
                <a:srgbClr val="F58138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80015" y="2529452"/>
              <a:ext cx="102870" cy="72390"/>
            </a:xfrm>
            <a:custGeom>
              <a:avLst/>
              <a:gdLst/>
              <a:ahLst/>
              <a:cxnLst/>
              <a:rect l="l" t="t" r="r" b="b"/>
              <a:pathLst>
                <a:path w="102870" h="72389">
                  <a:moveTo>
                    <a:pt x="99005" y="0"/>
                  </a:moveTo>
                  <a:lnTo>
                    <a:pt x="0" y="40669"/>
                  </a:lnTo>
                  <a:lnTo>
                    <a:pt x="102368" y="71917"/>
                  </a:lnTo>
                  <a:lnTo>
                    <a:pt x="60408" y="37840"/>
                  </a:lnTo>
                  <a:lnTo>
                    <a:pt x="99005" y="0"/>
                  </a:lnTo>
                  <a:close/>
                </a:path>
              </a:pathLst>
            </a:custGeom>
            <a:solidFill>
              <a:srgbClr val="F581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40424" y="2522600"/>
              <a:ext cx="955675" cy="45085"/>
            </a:xfrm>
            <a:custGeom>
              <a:avLst/>
              <a:gdLst/>
              <a:ahLst/>
              <a:cxnLst/>
              <a:rect l="l" t="t" r="r" b="b"/>
              <a:pathLst>
                <a:path w="955675" h="45085">
                  <a:moveTo>
                    <a:pt x="0" y="44692"/>
                  </a:moveTo>
                  <a:lnTo>
                    <a:pt x="955648" y="0"/>
                  </a:lnTo>
                </a:path>
              </a:pathLst>
            </a:custGeom>
            <a:ln w="5061">
              <a:solidFill>
                <a:srgbClr val="F581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 rot="21480000">
            <a:off x="863386" y="2455769"/>
            <a:ext cx="247751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1000" spc="-25" dirty="0">
                <a:solidFill>
                  <a:srgbClr val="F58138"/>
                </a:solidFill>
                <a:latin typeface="Lucida Sans Unicode"/>
                <a:cs typeface="Lucida Sans Unicode"/>
              </a:rPr>
              <a:t>¤</a:t>
            </a:r>
            <a:r>
              <a:rPr sz="1000" spc="-25" dirty="0">
                <a:solidFill>
                  <a:srgbClr val="F58138"/>
                </a:solidFill>
                <a:latin typeface="Adobe Clean Han"/>
                <a:cs typeface="Adobe Clean Han"/>
              </a:rPr>
              <a:t>➀</a:t>
            </a:r>
            <a:endParaRPr sz="1000">
              <a:latin typeface="Adobe Clean Han"/>
              <a:cs typeface="Adobe Clean Han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482079" y="1578825"/>
            <a:ext cx="1642110" cy="1243330"/>
            <a:chOff x="482079" y="1578825"/>
            <a:chExt cx="1642110" cy="1243330"/>
          </a:xfrm>
        </p:grpSpPr>
        <p:sp>
          <p:nvSpPr>
            <p:cNvPr id="94" name="object 94"/>
            <p:cNvSpPr/>
            <p:nvPr/>
          </p:nvSpPr>
          <p:spPr>
            <a:xfrm>
              <a:off x="2017788" y="2750045"/>
              <a:ext cx="104139" cy="71755"/>
            </a:xfrm>
            <a:custGeom>
              <a:avLst/>
              <a:gdLst/>
              <a:ahLst/>
              <a:cxnLst/>
              <a:rect l="l" t="t" r="r" b="b"/>
              <a:pathLst>
                <a:path w="104139" h="71755">
                  <a:moveTo>
                    <a:pt x="6451" y="0"/>
                  </a:moveTo>
                  <a:lnTo>
                    <a:pt x="43383" y="39458"/>
                  </a:lnTo>
                  <a:lnTo>
                    <a:pt x="0" y="71710"/>
                  </a:lnTo>
                  <a:lnTo>
                    <a:pt x="103619" y="44871"/>
                  </a:lnTo>
                  <a:lnTo>
                    <a:pt x="6451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88458" y="2648201"/>
              <a:ext cx="1572895" cy="141605"/>
            </a:xfrm>
            <a:custGeom>
              <a:avLst/>
              <a:gdLst/>
              <a:ahLst/>
              <a:cxnLst/>
              <a:rect l="l" t="t" r="r" b="b"/>
              <a:pathLst>
                <a:path w="1572895" h="141605">
                  <a:moveTo>
                    <a:pt x="0" y="0"/>
                  </a:moveTo>
                  <a:lnTo>
                    <a:pt x="1572713" y="141302"/>
                  </a:lnTo>
                </a:path>
              </a:pathLst>
            </a:custGeom>
            <a:ln w="5061">
              <a:solidFill>
                <a:srgbClr val="00A6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82079" y="1614424"/>
              <a:ext cx="102870" cy="72390"/>
            </a:xfrm>
            <a:custGeom>
              <a:avLst/>
              <a:gdLst/>
              <a:ahLst/>
              <a:cxnLst/>
              <a:rect l="l" t="t" r="r" b="b"/>
              <a:pathLst>
                <a:path w="102870" h="72389">
                  <a:moveTo>
                    <a:pt x="99084" y="0"/>
                  </a:moveTo>
                  <a:lnTo>
                    <a:pt x="0" y="40487"/>
                  </a:lnTo>
                  <a:lnTo>
                    <a:pt x="102308" y="71932"/>
                  </a:lnTo>
                  <a:lnTo>
                    <a:pt x="60418" y="37769"/>
                  </a:lnTo>
                  <a:lnTo>
                    <a:pt x="99084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42498" y="1581365"/>
              <a:ext cx="1579245" cy="71120"/>
            </a:xfrm>
            <a:custGeom>
              <a:avLst/>
              <a:gdLst/>
              <a:ahLst/>
              <a:cxnLst/>
              <a:rect l="l" t="t" r="r" b="b"/>
              <a:pathLst>
                <a:path w="1579245" h="71119">
                  <a:moveTo>
                    <a:pt x="0" y="70827"/>
                  </a:moveTo>
                  <a:lnTo>
                    <a:pt x="1578909" y="0"/>
                  </a:lnTo>
                </a:path>
              </a:pathLst>
            </a:custGeom>
            <a:ln w="5061">
              <a:solidFill>
                <a:srgbClr val="00A650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/>
          <p:nvPr/>
        </p:nvSpPr>
        <p:spPr>
          <a:xfrm rot="21480000">
            <a:off x="1153225" y="1517534"/>
            <a:ext cx="206703" cy="137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80"/>
              </a:lnSpc>
            </a:pPr>
            <a:r>
              <a:rPr sz="1000" spc="170" dirty="0">
                <a:solidFill>
                  <a:srgbClr val="00A650"/>
                </a:solidFill>
                <a:latin typeface="Lucida Sans Unicode"/>
                <a:cs typeface="Lucida Sans Unicode"/>
              </a:rPr>
              <a:t>¤</a:t>
            </a:r>
            <a:r>
              <a:rPr sz="1000" b="0" spc="170" dirty="0">
                <a:solidFill>
                  <a:srgbClr val="00A650"/>
                </a:solidFill>
                <a:latin typeface="Postino Std"/>
                <a:cs typeface="Postino Std"/>
              </a:rPr>
              <a:t> </a:t>
            </a:r>
            <a:endParaRPr sz="1000">
              <a:latin typeface="Postino Std"/>
              <a:cs typeface="Postino Std"/>
            </a:endParaRPr>
          </a:p>
        </p:txBody>
      </p:sp>
      <p:sp>
        <p:nvSpPr>
          <p:cNvPr id="99" name="object 99"/>
          <p:cNvSpPr txBox="1"/>
          <p:nvPr/>
        </p:nvSpPr>
        <p:spPr>
          <a:xfrm rot="21480000">
            <a:off x="1305566" y="1550104"/>
            <a:ext cx="101713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5"/>
              </a:lnSpc>
            </a:pPr>
            <a:r>
              <a:rPr sz="700" spc="-50" dirty="0">
                <a:solidFill>
                  <a:srgbClr val="00A650"/>
                </a:solidFill>
                <a:latin typeface="Trebuchet MS"/>
                <a:cs typeface="Trebuchet MS"/>
              </a:rPr>
              <a:t>0</a:t>
            </a:r>
            <a:endParaRPr sz="700">
              <a:latin typeface="Trebuchet MS"/>
              <a:cs typeface="Trebuchet MS"/>
            </a:endParaRPr>
          </a:p>
        </p:txBody>
      </p:sp>
      <p:grpSp>
        <p:nvGrpSpPr>
          <p:cNvPr id="100" name="object 100"/>
          <p:cNvGrpSpPr/>
          <p:nvPr/>
        </p:nvGrpSpPr>
        <p:grpSpPr>
          <a:xfrm>
            <a:off x="482079" y="2188432"/>
            <a:ext cx="1642110" cy="107950"/>
            <a:chOff x="482079" y="2188432"/>
            <a:chExt cx="1642110" cy="107950"/>
          </a:xfrm>
        </p:grpSpPr>
        <p:sp>
          <p:nvSpPr>
            <p:cNvPr id="101" name="object 101"/>
            <p:cNvSpPr/>
            <p:nvPr/>
          </p:nvSpPr>
          <p:spPr>
            <a:xfrm>
              <a:off x="482079" y="2224026"/>
              <a:ext cx="102870" cy="72390"/>
            </a:xfrm>
            <a:custGeom>
              <a:avLst/>
              <a:gdLst/>
              <a:ahLst/>
              <a:cxnLst/>
              <a:rect l="l" t="t" r="r" b="b"/>
              <a:pathLst>
                <a:path w="102870" h="72389">
                  <a:moveTo>
                    <a:pt x="99084" y="0"/>
                  </a:moveTo>
                  <a:lnTo>
                    <a:pt x="0" y="40481"/>
                  </a:lnTo>
                  <a:lnTo>
                    <a:pt x="102308" y="71928"/>
                  </a:lnTo>
                  <a:lnTo>
                    <a:pt x="60418" y="37768"/>
                  </a:lnTo>
                  <a:lnTo>
                    <a:pt x="99084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42498" y="2190972"/>
              <a:ext cx="1579245" cy="71120"/>
            </a:xfrm>
            <a:custGeom>
              <a:avLst/>
              <a:gdLst/>
              <a:ahLst/>
              <a:cxnLst/>
              <a:rect l="l" t="t" r="r" b="b"/>
              <a:pathLst>
                <a:path w="1579245" h="71119">
                  <a:moveTo>
                    <a:pt x="0" y="70822"/>
                  </a:moveTo>
                  <a:lnTo>
                    <a:pt x="1578909" y="0"/>
                  </a:lnTo>
                </a:path>
              </a:pathLst>
            </a:custGeom>
            <a:ln w="5061">
              <a:solidFill>
                <a:srgbClr val="00A650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 rot="21480000">
            <a:off x="1177206" y="2137046"/>
            <a:ext cx="247206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1000" spc="-25" dirty="0">
                <a:solidFill>
                  <a:srgbClr val="00A650"/>
                </a:solidFill>
                <a:latin typeface="Lucida Sans Unicode"/>
                <a:cs typeface="Lucida Sans Unicode"/>
              </a:rPr>
              <a:t>¤</a:t>
            </a:r>
            <a:r>
              <a:rPr sz="1000" spc="-25" dirty="0">
                <a:solidFill>
                  <a:srgbClr val="00A650"/>
                </a:solidFill>
                <a:latin typeface="Adobe Clean Han"/>
                <a:cs typeface="Adobe Clean Han"/>
              </a:rPr>
              <a:t>➀</a:t>
            </a:r>
            <a:endParaRPr sz="1000">
              <a:latin typeface="Adobe Clean Han"/>
              <a:cs typeface="Adobe Clean Han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482014" y="2798071"/>
            <a:ext cx="1642110" cy="109220"/>
            <a:chOff x="482014" y="2798071"/>
            <a:chExt cx="1642110" cy="109220"/>
          </a:xfrm>
        </p:grpSpPr>
        <p:sp>
          <p:nvSpPr>
            <p:cNvPr id="105" name="object 105"/>
            <p:cNvSpPr/>
            <p:nvPr/>
          </p:nvSpPr>
          <p:spPr>
            <a:xfrm>
              <a:off x="482014" y="2835041"/>
              <a:ext cx="102870" cy="72390"/>
            </a:xfrm>
            <a:custGeom>
              <a:avLst/>
              <a:gdLst/>
              <a:ahLst/>
              <a:cxnLst/>
              <a:rect l="l" t="t" r="r" b="b"/>
              <a:pathLst>
                <a:path w="102870" h="72389">
                  <a:moveTo>
                    <a:pt x="99049" y="0"/>
                  </a:moveTo>
                  <a:lnTo>
                    <a:pt x="0" y="40565"/>
                  </a:lnTo>
                  <a:lnTo>
                    <a:pt x="102339" y="71922"/>
                  </a:lnTo>
                  <a:lnTo>
                    <a:pt x="60418" y="37801"/>
                  </a:lnTo>
                  <a:lnTo>
                    <a:pt x="99049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42433" y="2800601"/>
              <a:ext cx="1579245" cy="72390"/>
            </a:xfrm>
            <a:custGeom>
              <a:avLst/>
              <a:gdLst/>
              <a:ahLst/>
              <a:cxnLst/>
              <a:rect l="l" t="t" r="r" b="b"/>
              <a:pathLst>
                <a:path w="1579245" h="72389">
                  <a:moveTo>
                    <a:pt x="0" y="72241"/>
                  </a:moveTo>
                  <a:lnTo>
                    <a:pt x="1578974" y="0"/>
                  </a:lnTo>
                </a:path>
              </a:pathLst>
            </a:custGeom>
            <a:ln w="5061">
              <a:solidFill>
                <a:srgbClr val="00A650"/>
              </a:solidFill>
              <a:prstDash val="lg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 rot="21480000">
            <a:off x="1216453" y="2750559"/>
            <a:ext cx="169592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1000" spc="175" dirty="0">
                <a:solidFill>
                  <a:srgbClr val="00A650"/>
                </a:solidFill>
                <a:latin typeface="Lucida Sans Unicode"/>
                <a:cs typeface="Lucida Sans Unicode"/>
              </a:rPr>
              <a:t>¤</a:t>
            </a:r>
            <a:endParaRPr sz="1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26033"/>
            <a:ext cx="4513580" cy="1795780"/>
            <a:chOff x="75688" y="1026033"/>
            <a:chExt cx="4513580" cy="1795780"/>
          </a:xfrm>
        </p:grpSpPr>
        <p:sp>
          <p:nvSpPr>
            <p:cNvPr id="5" name="object 5"/>
            <p:cNvSpPr/>
            <p:nvPr/>
          </p:nvSpPr>
          <p:spPr>
            <a:xfrm>
              <a:off x="75689" y="1026033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005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6"/>
                  </a:moveTo>
                  <a:lnTo>
                    <a:pt x="4456941" y="520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6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025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0891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152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2161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215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085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958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512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590"/>
                  </a:lnTo>
                  <a:lnTo>
                    <a:pt x="0" y="5765"/>
                  </a:lnTo>
                  <a:lnTo>
                    <a:pt x="0" y="8940"/>
                  </a:lnTo>
                  <a:lnTo>
                    <a:pt x="0" y="12115"/>
                  </a:lnTo>
                  <a:lnTo>
                    <a:pt x="0" y="18465"/>
                  </a:lnTo>
                  <a:lnTo>
                    <a:pt x="4304525" y="18465"/>
                  </a:lnTo>
                  <a:lnTo>
                    <a:pt x="4304525" y="12115"/>
                  </a:lnTo>
                  <a:lnTo>
                    <a:pt x="4304525" y="8940"/>
                  </a:lnTo>
                  <a:lnTo>
                    <a:pt x="4304525" y="5765"/>
                  </a:lnTo>
                  <a:lnTo>
                    <a:pt x="4304525" y="2590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6650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728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792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855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919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982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046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1095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3"/>
                  </a:moveTo>
                  <a:lnTo>
                    <a:pt x="4304535" y="501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7012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7330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7647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7965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8282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8600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8917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9235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9552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9870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0187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0505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0822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1140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1775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676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676" y="1593850"/>
                  </a:lnTo>
                  <a:lnTo>
                    <a:pt x="567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119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119" y="1593850"/>
                  </a:lnTo>
                  <a:lnTo>
                    <a:pt x="511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45349"/>
              <a:ext cx="4457065" cy="1520190"/>
            </a:xfrm>
            <a:custGeom>
              <a:avLst/>
              <a:gdLst/>
              <a:ahLst/>
              <a:cxnLst/>
              <a:rect l="l" t="t" r="r" b="b"/>
              <a:pathLst>
                <a:path w="4457065" h="1520189">
                  <a:moveTo>
                    <a:pt x="4456610" y="0"/>
                  </a:moveTo>
                  <a:lnTo>
                    <a:pt x="0" y="0"/>
                  </a:lnTo>
                  <a:lnTo>
                    <a:pt x="0" y="1468768"/>
                  </a:lnTo>
                  <a:lnTo>
                    <a:pt x="4009" y="1488493"/>
                  </a:lnTo>
                  <a:lnTo>
                    <a:pt x="14924" y="1504646"/>
                  </a:lnTo>
                  <a:lnTo>
                    <a:pt x="31079" y="1515560"/>
                  </a:lnTo>
                  <a:lnTo>
                    <a:pt x="50804" y="1519568"/>
                  </a:lnTo>
                  <a:lnTo>
                    <a:pt x="4405810" y="1519568"/>
                  </a:lnTo>
                  <a:lnTo>
                    <a:pt x="4425535" y="1515560"/>
                  </a:lnTo>
                  <a:lnTo>
                    <a:pt x="4441688" y="1504646"/>
                  </a:lnTo>
                  <a:lnTo>
                    <a:pt x="4452602" y="1488493"/>
                  </a:lnTo>
                  <a:lnTo>
                    <a:pt x="4456610" y="146876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08227"/>
              <a:ext cx="0" cy="1624965"/>
            </a:xfrm>
            <a:custGeom>
              <a:avLst/>
              <a:gdLst/>
              <a:ahLst/>
              <a:cxnLst/>
              <a:rect l="l" t="t" r="r" b="b"/>
              <a:pathLst>
                <a:path h="1624964">
                  <a:moveTo>
                    <a:pt x="0" y="1624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955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828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701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5107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6143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958941"/>
            <a:ext cx="4380230" cy="5962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mac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Tahoma"/>
                <a:cs typeface="Tahoma"/>
              </a:rPr>
              <a:t>On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considère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local,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simple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cable) 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plusieurs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switch</a:t>
            </a:r>
            <a:r>
              <a:rPr sz="1000" spc="-1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C11</a:t>
            </a:r>
            <a:endParaRPr sz="140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26033"/>
            <a:ext cx="4513580" cy="1795780"/>
            <a:chOff x="75688" y="1026033"/>
            <a:chExt cx="4513580" cy="1795780"/>
          </a:xfrm>
        </p:grpSpPr>
        <p:sp>
          <p:nvSpPr>
            <p:cNvPr id="5" name="object 5"/>
            <p:cNvSpPr/>
            <p:nvPr/>
          </p:nvSpPr>
          <p:spPr>
            <a:xfrm>
              <a:off x="75689" y="1026033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005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6"/>
                  </a:moveTo>
                  <a:lnTo>
                    <a:pt x="4456941" y="520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6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025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0891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152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2161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215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085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958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512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590"/>
                  </a:lnTo>
                  <a:lnTo>
                    <a:pt x="0" y="5765"/>
                  </a:lnTo>
                  <a:lnTo>
                    <a:pt x="0" y="8940"/>
                  </a:lnTo>
                  <a:lnTo>
                    <a:pt x="0" y="12115"/>
                  </a:lnTo>
                  <a:lnTo>
                    <a:pt x="0" y="18465"/>
                  </a:lnTo>
                  <a:lnTo>
                    <a:pt x="4304525" y="18465"/>
                  </a:lnTo>
                  <a:lnTo>
                    <a:pt x="4304525" y="12115"/>
                  </a:lnTo>
                  <a:lnTo>
                    <a:pt x="4304525" y="8940"/>
                  </a:lnTo>
                  <a:lnTo>
                    <a:pt x="4304525" y="5765"/>
                  </a:lnTo>
                  <a:lnTo>
                    <a:pt x="4304525" y="2590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6650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728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792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855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919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982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046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1095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3"/>
                  </a:moveTo>
                  <a:lnTo>
                    <a:pt x="4304535" y="501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7012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7330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7647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7965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8282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8600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8917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9235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9552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9870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0187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0505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0822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1140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1775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676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676" y="1593850"/>
                  </a:lnTo>
                  <a:lnTo>
                    <a:pt x="567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119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119" y="1593850"/>
                  </a:lnTo>
                  <a:lnTo>
                    <a:pt x="511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45349"/>
              <a:ext cx="4457065" cy="1520190"/>
            </a:xfrm>
            <a:custGeom>
              <a:avLst/>
              <a:gdLst/>
              <a:ahLst/>
              <a:cxnLst/>
              <a:rect l="l" t="t" r="r" b="b"/>
              <a:pathLst>
                <a:path w="4457065" h="1520189">
                  <a:moveTo>
                    <a:pt x="4456610" y="0"/>
                  </a:moveTo>
                  <a:lnTo>
                    <a:pt x="0" y="0"/>
                  </a:lnTo>
                  <a:lnTo>
                    <a:pt x="0" y="1468768"/>
                  </a:lnTo>
                  <a:lnTo>
                    <a:pt x="4009" y="1488493"/>
                  </a:lnTo>
                  <a:lnTo>
                    <a:pt x="14924" y="1504646"/>
                  </a:lnTo>
                  <a:lnTo>
                    <a:pt x="31079" y="1515560"/>
                  </a:lnTo>
                  <a:lnTo>
                    <a:pt x="50804" y="1519568"/>
                  </a:lnTo>
                  <a:lnTo>
                    <a:pt x="4405810" y="1519568"/>
                  </a:lnTo>
                  <a:lnTo>
                    <a:pt x="4425535" y="1515560"/>
                  </a:lnTo>
                  <a:lnTo>
                    <a:pt x="4441688" y="1504646"/>
                  </a:lnTo>
                  <a:lnTo>
                    <a:pt x="4452602" y="1488493"/>
                  </a:lnTo>
                  <a:lnTo>
                    <a:pt x="4456610" y="146876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08227"/>
              <a:ext cx="0" cy="1624965"/>
            </a:xfrm>
            <a:custGeom>
              <a:avLst/>
              <a:gdLst/>
              <a:ahLst/>
              <a:cxnLst/>
              <a:rect l="l" t="t" r="r" b="b"/>
              <a:pathLst>
                <a:path h="1624964">
                  <a:moveTo>
                    <a:pt x="0" y="1624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955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828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701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5107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614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37519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958941"/>
            <a:ext cx="4380230" cy="124079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mac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Tahoma"/>
                <a:cs typeface="Tahoma"/>
              </a:rPr>
              <a:t>On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considère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local,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simple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cable) 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plusieurs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switch</a:t>
            </a:r>
            <a:r>
              <a:rPr sz="1000" spc="-1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65430" marR="135255">
              <a:lnSpc>
                <a:spcPct val="99700"/>
              </a:lnSpc>
              <a:spcBef>
                <a:spcPts val="29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adresses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90" dirty="0">
                <a:latin typeface="Georgia"/>
                <a:cs typeface="Georgia"/>
              </a:rPr>
              <a:t> </a:t>
            </a:r>
            <a:r>
              <a:rPr sz="1000" spc="-10" dirty="0">
                <a:latin typeface="Tahoma"/>
                <a:cs typeface="Tahoma"/>
              </a:rPr>
              <a:t>(pour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Media</a:t>
            </a:r>
            <a:r>
              <a:rPr sz="1000" i="1" spc="105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Access</a:t>
            </a:r>
            <a:r>
              <a:rPr sz="1000" i="1" spc="110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Control</a:t>
            </a:r>
            <a:r>
              <a:rPr sz="1000" i="1" spc="-130" dirty="0">
                <a:latin typeface="Calibri"/>
                <a:cs typeface="Calibri"/>
              </a:rPr>
              <a:t> 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permettent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d’identifier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façon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unique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élément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réseau.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Elle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sont</a:t>
            </a:r>
            <a:r>
              <a:rPr sz="1000" spc="-50" dirty="0">
                <a:latin typeface="Tahoma"/>
                <a:cs typeface="Tahoma"/>
              </a:rPr>
              <a:t> composées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spc="-10" dirty="0">
                <a:latin typeface="Tahoma"/>
                <a:cs typeface="Tahoma"/>
              </a:rPr>
              <a:t>six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nombres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en </a:t>
            </a:r>
            <a:r>
              <a:rPr sz="1000" spc="-40" dirty="0">
                <a:latin typeface="Tahoma"/>
                <a:cs typeface="Tahoma"/>
              </a:rPr>
              <a:t>hexadécimal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séparé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caractère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points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latin typeface="Tahoma"/>
                <a:cs typeface="Tahoma"/>
              </a:rPr>
              <a:t>),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exemple </a:t>
            </a:r>
            <a:r>
              <a:rPr sz="1000" spc="-10" dirty="0">
                <a:latin typeface="Cambria"/>
                <a:cs typeface="Cambria"/>
              </a:rPr>
              <a:t>1A:B2:EC:AE:B0:DE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26033"/>
            <a:ext cx="4513580" cy="1795780"/>
            <a:chOff x="75688" y="1026033"/>
            <a:chExt cx="4513580" cy="1795780"/>
          </a:xfrm>
        </p:grpSpPr>
        <p:sp>
          <p:nvSpPr>
            <p:cNvPr id="5" name="object 5"/>
            <p:cNvSpPr/>
            <p:nvPr/>
          </p:nvSpPr>
          <p:spPr>
            <a:xfrm>
              <a:off x="75689" y="1026033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005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6"/>
                  </a:moveTo>
                  <a:lnTo>
                    <a:pt x="4456941" y="520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6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025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0891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152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2161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215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085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958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512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590"/>
                  </a:lnTo>
                  <a:lnTo>
                    <a:pt x="0" y="5765"/>
                  </a:lnTo>
                  <a:lnTo>
                    <a:pt x="0" y="8940"/>
                  </a:lnTo>
                  <a:lnTo>
                    <a:pt x="0" y="12115"/>
                  </a:lnTo>
                  <a:lnTo>
                    <a:pt x="0" y="18465"/>
                  </a:lnTo>
                  <a:lnTo>
                    <a:pt x="4304525" y="18465"/>
                  </a:lnTo>
                  <a:lnTo>
                    <a:pt x="4304525" y="12115"/>
                  </a:lnTo>
                  <a:lnTo>
                    <a:pt x="4304525" y="8940"/>
                  </a:lnTo>
                  <a:lnTo>
                    <a:pt x="4304525" y="5765"/>
                  </a:lnTo>
                  <a:lnTo>
                    <a:pt x="4304525" y="2590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6650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728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792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855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919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982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046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1095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3"/>
                  </a:moveTo>
                  <a:lnTo>
                    <a:pt x="4304535" y="501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7012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7330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7647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7965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8282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8600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8917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9235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9552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9870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0187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0505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0822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1140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1775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676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676" y="1593850"/>
                  </a:lnTo>
                  <a:lnTo>
                    <a:pt x="567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119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119" y="1593850"/>
                  </a:lnTo>
                  <a:lnTo>
                    <a:pt x="511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45349"/>
              <a:ext cx="4457065" cy="1520190"/>
            </a:xfrm>
            <a:custGeom>
              <a:avLst/>
              <a:gdLst/>
              <a:ahLst/>
              <a:cxnLst/>
              <a:rect l="l" t="t" r="r" b="b"/>
              <a:pathLst>
                <a:path w="4457065" h="1520189">
                  <a:moveTo>
                    <a:pt x="4456610" y="0"/>
                  </a:moveTo>
                  <a:lnTo>
                    <a:pt x="0" y="0"/>
                  </a:lnTo>
                  <a:lnTo>
                    <a:pt x="0" y="1468768"/>
                  </a:lnTo>
                  <a:lnTo>
                    <a:pt x="4009" y="1488493"/>
                  </a:lnTo>
                  <a:lnTo>
                    <a:pt x="14924" y="1504646"/>
                  </a:lnTo>
                  <a:lnTo>
                    <a:pt x="31079" y="1515560"/>
                  </a:lnTo>
                  <a:lnTo>
                    <a:pt x="50804" y="1519568"/>
                  </a:lnTo>
                  <a:lnTo>
                    <a:pt x="4405810" y="1519568"/>
                  </a:lnTo>
                  <a:lnTo>
                    <a:pt x="4425535" y="1515560"/>
                  </a:lnTo>
                  <a:lnTo>
                    <a:pt x="4441688" y="1504646"/>
                  </a:lnTo>
                  <a:lnTo>
                    <a:pt x="4452602" y="1488493"/>
                  </a:lnTo>
                  <a:lnTo>
                    <a:pt x="4456610" y="146876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08227"/>
              <a:ext cx="0" cy="1624965"/>
            </a:xfrm>
            <a:custGeom>
              <a:avLst/>
              <a:gdLst/>
              <a:ahLst/>
              <a:cxnLst/>
              <a:rect l="l" t="t" r="r" b="b"/>
              <a:pathLst>
                <a:path h="1624964">
                  <a:moveTo>
                    <a:pt x="0" y="1624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955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828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701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5107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614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3751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283702"/>
              <a:ext cx="70717" cy="70717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958941"/>
            <a:ext cx="4380230" cy="143129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mac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Tahoma"/>
                <a:cs typeface="Tahoma"/>
              </a:rPr>
              <a:t>On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considère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local,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simple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cable) 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plusieurs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switch</a:t>
            </a:r>
            <a:r>
              <a:rPr sz="1000" spc="-1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65430" marR="135255">
              <a:lnSpc>
                <a:spcPct val="99700"/>
              </a:lnSpc>
              <a:spcBef>
                <a:spcPts val="29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adresses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90" dirty="0">
                <a:latin typeface="Georgia"/>
                <a:cs typeface="Georgia"/>
              </a:rPr>
              <a:t> </a:t>
            </a:r>
            <a:r>
              <a:rPr sz="1000" spc="-10" dirty="0">
                <a:latin typeface="Tahoma"/>
                <a:cs typeface="Tahoma"/>
              </a:rPr>
              <a:t>(pour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Media</a:t>
            </a:r>
            <a:r>
              <a:rPr sz="1000" i="1" spc="105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Access</a:t>
            </a:r>
            <a:r>
              <a:rPr sz="1000" i="1" spc="110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Control</a:t>
            </a:r>
            <a:r>
              <a:rPr sz="1000" i="1" spc="-130" dirty="0">
                <a:latin typeface="Calibri"/>
                <a:cs typeface="Calibri"/>
              </a:rPr>
              <a:t> 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permettent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d’identifier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façon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unique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élément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réseau.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Elle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sont</a:t>
            </a:r>
            <a:r>
              <a:rPr sz="1000" spc="-50" dirty="0">
                <a:latin typeface="Tahoma"/>
                <a:cs typeface="Tahoma"/>
              </a:rPr>
              <a:t> composées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spc="-10" dirty="0">
                <a:latin typeface="Tahoma"/>
                <a:cs typeface="Tahoma"/>
              </a:rPr>
              <a:t>six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nombres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en </a:t>
            </a:r>
            <a:r>
              <a:rPr sz="1000" spc="-40" dirty="0">
                <a:latin typeface="Tahoma"/>
                <a:cs typeface="Tahoma"/>
              </a:rPr>
              <a:t>hexadécimal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séparé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caractère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points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latin typeface="Tahoma"/>
                <a:cs typeface="Tahoma"/>
              </a:rPr>
              <a:t>),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exemple </a:t>
            </a:r>
            <a:r>
              <a:rPr sz="1000" spc="-10" dirty="0">
                <a:latin typeface="Cambria"/>
                <a:cs typeface="Cambria"/>
              </a:rPr>
              <a:t>1A:B2:EC:AE:B0:DE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30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Cambria"/>
                <a:cs typeface="Cambria"/>
              </a:rPr>
              <a:t>arp</a:t>
            </a:r>
            <a:r>
              <a:rPr sz="1000" spc="100" dirty="0">
                <a:latin typeface="Cambria"/>
                <a:cs typeface="Cambria"/>
              </a:rPr>
              <a:t> </a:t>
            </a:r>
            <a:r>
              <a:rPr sz="1000" spc="-30" dirty="0">
                <a:latin typeface="Tahoma"/>
                <a:cs typeface="Tahoma"/>
              </a:rPr>
              <a:t>permet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d’associer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l’adresse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95" dirty="0">
                <a:latin typeface="Georgia"/>
                <a:cs typeface="Georgi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l’adresse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Georgia"/>
                <a:cs typeface="Georgia"/>
              </a:rPr>
              <a:t>ip</a:t>
            </a:r>
            <a:r>
              <a:rPr sz="1000" spc="-25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26033"/>
            <a:ext cx="4513580" cy="1795780"/>
            <a:chOff x="75688" y="1026033"/>
            <a:chExt cx="4513580" cy="1795780"/>
          </a:xfrm>
        </p:grpSpPr>
        <p:sp>
          <p:nvSpPr>
            <p:cNvPr id="5" name="object 5"/>
            <p:cNvSpPr/>
            <p:nvPr/>
          </p:nvSpPr>
          <p:spPr>
            <a:xfrm>
              <a:off x="75689" y="1026033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005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6"/>
                  </a:moveTo>
                  <a:lnTo>
                    <a:pt x="4456941" y="520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6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025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0891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1526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2161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215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085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958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512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590"/>
                  </a:lnTo>
                  <a:lnTo>
                    <a:pt x="0" y="5765"/>
                  </a:lnTo>
                  <a:lnTo>
                    <a:pt x="0" y="8940"/>
                  </a:lnTo>
                  <a:lnTo>
                    <a:pt x="0" y="12115"/>
                  </a:lnTo>
                  <a:lnTo>
                    <a:pt x="0" y="18465"/>
                  </a:lnTo>
                  <a:lnTo>
                    <a:pt x="4304525" y="18465"/>
                  </a:lnTo>
                  <a:lnTo>
                    <a:pt x="4304525" y="12115"/>
                  </a:lnTo>
                  <a:lnTo>
                    <a:pt x="4304525" y="8940"/>
                  </a:lnTo>
                  <a:lnTo>
                    <a:pt x="4304525" y="5765"/>
                  </a:lnTo>
                  <a:lnTo>
                    <a:pt x="4304525" y="2590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6650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728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792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855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919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9825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0460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1095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3"/>
                  </a:moveTo>
                  <a:lnTo>
                    <a:pt x="4304535" y="501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7012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7330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7647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7965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8282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8600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8917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9235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9552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9870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0187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0505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0822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1140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1775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1457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676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676" y="1593850"/>
                  </a:lnTo>
                  <a:lnTo>
                    <a:pt x="567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02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7" y="1120520"/>
              <a:ext cx="9525" cy="1593850"/>
            </a:xfrm>
            <a:custGeom>
              <a:avLst/>
              <a:gdLst/>
              <a:ahLst/>
              <a:cxnLst/>
              <a:rect l="l" t="t" r="r" b="b"/>
              <a:pathLst>
                <a:path w="9525" h="1593850">
                  <a:moveTo>
                    <a:pt x="0" y="1593850"/>
                  </a:moveTo>
                  <a:lnTo>
                    <a:pt x="9524" y="159385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59385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0" y="1120520"/>
              <a:ext cx="5715" cy="1593850"/>
            </a:xfrm>
            <a:custGeom>
              <a:avLst/>
              <a:gdLst/>
              <a:ahLst/>
              <a:cxnLst/>
              <a:rect l="l" t="t" r="r" b="b"/>
              <a:pathLst>
                <a:path w="5714" h="1593850">
                  <a:moveTo>
                    <a:pt x="5119" y="0"/>
                  </a:moveTo>
                  <a:lnTo>
                    <a:pt x="0" y="0"/>
                  </a:lnTo>
                  <a:lnTo>
                    <a:pt x="0" y="1593850"/>
                  </a:lnTo>
                  <a:lnTo>
                    <a:pt x="5119" y="1593850"/>
                  </a:lnTo>
                  <a:lnTo>
                    <a:pt x="511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45349"/>
              <a:ext cx="4457065" cy="1520190"/>
            </a:xfrm>
            <a:custGeom>
              <a:avLst/>
              <a:gdLst/>
              <a:ahLst/>
              <a:cxnLst/>
              <a:rect l="l" t="t" r="r" b="b"/>
              <a:pathLst>
                <a:path w="4457065" h="1520189">
                  <a:moveTo>
                    <a:pt x="4456610" y="0"/>
                  </a:moveTo>
                  <a:lnTo>
                    <a:pt x="0" y="0"/>
                  </a:lnTo>
                  <a:lnTo>
                    <a:pt x="0" y="1468768"/>
                  </a:lnTo>
                  <a:lnTo>
                    <a:pt x="4009" y="1488493"/>
                  </a:lnTo>
                  <a:lnTo>
                    <a:pt x="14924" y="1504646"/>
                  </a:lnTo>
                  <a:lnTo>
                    <a:pt x="31079" y="1515560"/>
                  </a:lnTo>
                  <a:lnTo>
                    <a:pt x="50804" y="1519568"/>
                  </a:lnTo>
                  <a:lnTo>
                    <a:pt x="4405810" y="1519568"/>
                  </a:lnTo>
                  <a:lnTo>
                    <a:pt x="4425535" y="1515560"/>
                  </a:lnTo>
                  <a:lnTo>
                    <a:pt x="4441688" y="1504646"/>
                  </a:lnTo>
                  <a:lnTo>
                    <a:pt x="4452602" y="1488493"/>
                  </a:lnTo>
                  <a:lnTo>
                    <a:pt x="4456610" y="146876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08227"/>
              <a:ext cx="0" cy="1624965"/>
            </a:xfrm>
            <a:custGeom>
              <a:avLst/>
              <a:gdLst/>
              <a:ahLst/>
              <a:cxnLst/>
              <a:rect l="l" t="t" r="r" b="b"/>
              <a:pathLst>
                <a:path h="1624964">
                  <a:moveTo>
                    <a:pt x="0" y="16249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955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828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7012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5107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614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3751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283702"/>
              <a:ext cx="70717" cy="7071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472673"/>
              <a:ext cx="70717" cy="70723"/>
            </a:xfrm>
            <a:prstGeom prst="rect">
              <a:avLst/>
            </a:prstGeom>
          </p:spPr>
        </p:pic>
      </p:grpSp>
      <p:sp>
        <p:nvSpPr>
          <p:cNvPr id="59" name="object 59"/>
          <p:cNvSpPr txBox="1"/>
          <p:nvPr/>
        </p:nvSpPr>
        <p:spPr>
          <a:xfrm>
            <a:off x="113794" y="958941"/>
            <a:ext cx="4380230" cy="17729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mac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Tahoma"/>
                <a:cs typeface="Tahoma"/>
              </a:rPr>
              <a:t>On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considère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local,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simple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cable) 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plusieurs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(reliés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switch</a:t>
            </a:r>
            <a:r>
              <a:rPr sz="1000" spc="-10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265430" marR="135255">
              <a:lnSpc>
                <a:spcPct val="99700"/>
              </a:lnSpc>
              <a:spcBef>
                <a:spcPts val="29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adresses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90" dirty="0">
                <a:latin typeface="Georgia"/>
                <a:cs typeface="Georgia"/>
              </a:rPr>
              <a:t> </a:t>
            </a:r>
            <a:r>
              <a:rPr sz="1000" spc="-10" dirty="0">
                <a:latin typeface="Tahoma"/>
                <a:cs typeface="Tahoma"/>
              </a:rPr>
              <a:t>(pour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Media</a:t>
            </a:r>
            <a:r>
              <a:rPr sz="1000" i="1" spc="105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Access</a:t>
            </a:r>
            <a:r>
              <a:rPr sz="1000" i="1" spc="110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Control</a:t>
            </a:r>
            <a:r>
              <a:rPr sz="1000" i="1" spc="-130" dirty="0">
                <a:latin typeface="Calibri"/>
                <a:cs typeface="Calibri"/>
              </a:rPr>
              <a:t> 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permettent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d’identifier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façon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unique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élément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réseau.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Elle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sont</a:t>
            </a:r>
            <a:r>
              <a:rPr sz="1000" spc="-50" dirty="0">
                <a:latin typeface="Tahoma"/>
                <a:cs typeface="Tahoma"/>
              </a:rPr>
              <a:t> composées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spc="-10" dirty="0">
                <a:latin typeface="Tahoma"/>
                <a:cs typeface="Tahoma"/>
              </a:rPr>
              <a:t>six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nombres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en </a:t>
            </a:r>
            <a:r>
              <a:rPr sz="1000" spc="-40" dirty="0">
                <a:latin typeface="Tahoma"/>
                <a:cs typeface="Tahoma"/>
              </a:rPr>
              <a:t>hexadécimal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séparé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caractère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points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latin typeface="Tahoma"/>
                <a:cs typeface="Tahoma"/>
              </a:rPr>
              <a:t>),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exemple </a:t>
            </a:r>
            <a:r>
              <a:rPr sz="1000" spc="-10" dirty="0">
                <a:latin typeface="Cambria"/>
                <a:cs typeface="Cambria"/>
              </a:rPr>
              <a:t>1A:B2:EC:AE:B0:DE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30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Cambria"/>
                <a:cs typeface="Cambria"/>
              </a:rPr>
              <a:t>arp</a:t>
            </a:r>
            <a:r>
              <a:rPr sz="1000" spc="100" dirty="0">
                <a:latin typeface="Cambria"/>
                <a:cs typeface="Cambria"/>
              </a:rPr>
              <a:t> </a:t>
            </a:r>
            <a:r>
              <a:rPr sz="1000" spc="-30" dirty="0">
                <a:latin typeface="Tahoma"/>
                <a:cs typeface="Tahoma"/>
              </a:rPr>
              <a:t>permet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d’associer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l’adresse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95" dirty="0">
                <a:latin typeface="Georgia"/>
                <a:cs typeface="Georgi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l’adresse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Georgia"/>
                <a:cs typeface="Georgia"/>
              </a:rPr>
              <a:t>ip</a:t>
            </a:r>
            <a:r>
              <a:rPr sz="1000" spc="-25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marR="185420">
              <a:lnSpc>
                <a:spcPct val="100000"/>
              </a:lnSpc>
              <a:spcBef>
                <a:spcPts val="290"/>
              </a:spcBef>
            </a:pPr>
            <a:r>
              <a:rPr sz="1000" spc="-10" dirty="0">
                <a:latin typeface="Tahoma"/>
                <a:cs typeface="Tahoma"/>
              </a:rPr>
              <a:t>Une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commande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50" dirty="0">
                <a:latin typeface="Cambria"/>
                <a:cs typeface="Cambria"/>
              </a:rPr>
              <a:t>ping</a:t>
            </a:r>
            <a:r>
              <a:rPr sz="1000" spc="60" dirty="0">
                <a:latin typeface="Cambria"/>
                <a:cs typeface="Cambria"/>
              </a:rPr>
              <a:t> </a:t>
            </a:r>
            <a:r>
              <a:rPr sz="1000" spc="-35" dirty="0">
                <a:latin typeface="Tahoma"/>
                <a:cs typeface="Tahoma"/>
              </a:rPr>
              <a:t>entre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machines,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commence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donc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un appel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au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protocole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Cambria"/>
                <a:cs typeface="Cambria"/>
              </a:rPr>
              <a:t>arp</a:t>
            </a:r>
            <a:r>
              <a:rPr sz="1000" spc="80" dirty="0">
                <a:latin typeface="Cambria"/>
                <a:cs typeface="Cambria"/>
              </a:rPr>
              <a:t> </a:t>
            </a:r>
            <a:r>
              <a:rPr sz="1000" spc="-10" dirty="0">
                <a:latin typeface="Tahoma"/>
                <a:cs typeface="Tahoma"/>
              </a:rPr>
              <a:t>afin </a:t>
            </a:r>
            <a:r>
              <a:rPr sz="1000" spc="-20" dirty="0">
                <a:latin typeface="Tahoma"/>
                <a:cs typeface="Tahoma"/>
              </a:rPr>
              <a:t>d’obtenir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l’adresse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mac</a:t>
            </a:r>
            <a:r>
              <a:rPr sz="1000" spc="60" dirty="0">
                <a:latin typeface="Georgia"/>
                <a:cs typeface="Georgi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cible.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83239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72227"/>
              <a:ext cx="70717" cy="70713"/>
            </a:xfrm>
            <a:prstGeom prst="rect">
              <a:avLst/>
            </a:prstGeom>
          </p:spPr>
        </p:pic>
      </p:grpSp>
      <p:sp>
        <p:nvSpPr>
          <p:cNvPr id="59" name="object 59"/>
          <p:cNvSpPr txBox="1"/>
          <p:nvPr/>
        </p:nvSpPr>
        <p:spPr>
          <a:xfrm>
            <a:off x="113794" y="993079"/>
            <a:ext cx="4300220" cy="11379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Quelques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dates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clés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l’historique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d’internet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latin typeface="Tahoma"/>
                <a:cs typeface="Tahoma"/>
              </a:rPr>
              <a:t>Debut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années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1960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: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idée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création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informatique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global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d’interconnecter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multiples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sous-</a:t>
            </a:r>
            <a:r>
              <a:rPr sz="1000" spc="-10" dirty="0"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  <a:p>
            <a:pPr marL="265430" marR="193040">
              <a:lnSpc>
                <a:spcPct val="124000"/>
              </a:lnSpc>
              <a:spcBef>
                <a:spcPts val="10"/>
              </a:spcBef>
            </a:pPr>
            <a:r>
              <a:rPr sz="1000" spc="-10" dirty="0">
                <a:latin typeface="Tahoma"/>
                <a:cs typeface="Tahoma"/>
              </a:rPr>
              <a:t>Début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années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1970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: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naissance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60" dirty="0">
                <a:latin typeface="Tahoma"/>
                <a:cs typeface="Tahoma"/>
              </a:rPr>
              <a:t>d’</a:t>
            </a:r>
            <a:r>
              <a:rPr sz="1000" spc="60" dirty="0">
                <a:latin typeface="Georgia"/>
                <a:cs typeface="Georgia"/>
              </a:rPr>
              <a:t>arpanet</a:t>
            </a:r>
            <a:r>
              <a:rPr sz="1000" spc="60" dirty="0">
                <a:latin typeface="Tahoma"/>
                <a:cs typeface="Tahoma"/>
              </a:rPr>
              <a:t>,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ancêtre</a:t>
            </a:r>
            <a:r>
              <a:rPr sz="1000" spc="-10" dirty="0">
                <a:latin typeface="Tahoma"/>
                <a:cs typeface="Tahoma"/>
              </a:rPr>
              <a:t> d’internet.</a:t>
            </a:r>
            <a:r>
              <a:rPr sz="1000" spc="5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1973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: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définition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protocoles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110" dirty="0">
                <a:latin typeface="Georgia"/>
                <a:cs typeface="Georgia"/>
              </a:rPr>
              <a:t>tcp</a:t>
            </a:r>
            <a:r>
              <a:rPr sz="1000" spc="75" dirty="0">
                <a:latin typeface="Georgia"/>
                <a:cs typeface="Georgia"/>
              </a:rPr>
              <a:t> </a:t>
            </a:r>
            <a:r>
              <a:rPr sz="1000" spc="-35" dirty="0">
                <a:latin typeface="Tahoma"/>
                <a:cs typeface="Tahoma"/>
              </a:rPr>
              <a:t>(Transmission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Control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Protol)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 </a:t>
            </a:r>
            <a:r>
              <a:rPr sz="1000" spc="-25" dirty="0">
                <a:latin typeface="Georgia"/>
                <a:cs typeface="Georgia"/>
              </a:rPr>
              <a:t>ip</a:t>
            </a:r>
            <a:endParaRPr sz="1000">
              <a:latin typeface="Georgia"/>
              <a:cs typeface="Georgia"/>
            </a:endParaRPr>
          </a:p>
          <a:p>
            <a:pPr marL="265430">
              <a:lnSpc>
                <a:spcPct val="100000"/>
              </a:lnSpc>
            </a:pPr>
            <a:r>
              <a:rPr sz="1000" spc="-40" dirty="0">
                <a:latin typeface="Tahoma"/>
                <a:cs typeface="Tahoma"/>
              </a:rPr>
              <a:t>(Internet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Protocol)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187577"/>
            <a:ext cx="4513580" cy="1393190"/>
            <a:chOff x="75688" y="1187577"/>
            <a:chExt cx="4513580" cy="1393190"/>
          </a:xfrm>
        </p:grpSpPr>
        <p:sp>
          <p:nvSpPr>
            <p:cNvPr id="5" name="object 5"/>
            <p:cNvSpPr/>
            <p:nvPr/>
          </p:nvSpPr>
          <p:spPr>
            <a:xfrm>
              <a:off x="75689" y="118757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37198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3747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3811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3874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3938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39373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46776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5506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51118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52571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5320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5384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5447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511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574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5638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57016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3181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3498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3816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4133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4451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4768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5086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5403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5721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6038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6356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6673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26991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27308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2762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27943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2762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281810"/>
              <a:ext cx="5715" cy="1192530"/>
            </a:xfrm>
            <a:custGeom>
              <a:avLst/>
              <a:gdLst/>
              <a:ahLst/>
              <a:cxnLst/>
              <a:rect l="l" t="t" r="r" b="b"/>
              <a:pathLst>
                <a:path w="5714" h="1192530">
                  <a:moveTo>
                    <a:pt x="5702" y="0"/>
                  </a:moveTo>
                  <a:lnTo>
                    <a:pt x="0" y="0"/>
                  </a:lnTo>
                  <a:lnTo>
                    <a:pt x="0" y="1192530"/>
                  </a:lnTo>
                  <a:lnTo>
                    <a:pt x="5702" y="119253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3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6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10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19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2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6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0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4" y="1281811"/>
              <a:ext cx="5715" cy="1192530"/>
            </a:xfrm>
            <a:custGeom>
              <a:avLst/>
              <a:gdLst/>
              <a:ahLst/>
              <a:cxnLst/>
              <a:rect l="l" t="t" r="r" b="b"/>
              <a:pathLst>
                <a:path w="5714" h="1192530">
                  <a:moveTo>
                    <a:pt x="5095" y="0"/>
                  </a:moveTo>
                  <a:lnTo>
                    <a:pt x="0" y="0"/>
                  </a:lnTo>
                  <a:lnTo>
                    <a:pt x="0" y="1192529"/>
                  </a:lnTo>
                  <a:lnTo>
                    <a:pt x="5095" y="1192529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417574"/>
              <a:ext cx="4457065" cy="1106805"/>
            </a:xfrm>
            <a:custGeom>
              <a:avLst/>
              <a:gdLst/>
              <a:ahLst/>
              <a:cxnLst/>
              <a:rect l="l" t="t" r="r" b="b"/>
              <a:pathLst>
                <a:path w="4457065" h="1106805">
                  <a:moveTo>
                    <a:pt x="4456610" y="0"/>
                  </a:moveTo>
                  <a:lnTo>
                    <a:pt x="0" y="0"/>
                  </a:lnTo>
                  <a:lnTo>
                    <a:pt x="0" y="1055749"/>
                  </a:lnTo>
                  <a:lnTo>
                    <a:pt x="4009" y="1075474"/>
                  </a:lnTo>
                  <a:lnTo>
                    <a:pt x="14924" y="1091627"/>
                  </a:lnTo>
                  <a:lnTo>
                    <a:pt x="31079" y="1102541"/>
                  </a:lnTo>
                  <a:lnTo>
                    <a:pt x="50804" y="1106549"/>
                  </a:lnTo>
                  <a:lnTo>
                    <a:pt x="4405810" y="1106549"/>
                  </a:lnTo>
                  <a:lnTo>
                    <a:pt x="4425535" y="1102541"/>
                  </a:lnTo>
                  <a:lnTo>
                    <a:pt x="4441688" y="1091627"/>
                  </a:lnTo>
                  <a:lnTo>
                    <a:pt x="4452602" y="1075474"/>
                  </a:lnTo>
                  <a:lnTo>
                    <a:pt x="4456610" y="105574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269911"/>
              <a:ext cx="0" cy="1223010"/>
            </a:xfrm>
            <a:custGeom>
              <a:avLst/>
              <a:gdLst/>
              <a:ahLst/>
              <a:cxnLst/>
              <a:rect l="l" t="t" r="r" b="b"/>
              <a:pathLst>
                <a:path h="1223010">
                  <a:moveTo>
                    <a:pt x="0" y="12224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572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445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318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21276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46225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1114999"/>
            <a:ext cx="4237990" cy="7569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ip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335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machines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peuvent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si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elles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sont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 sur </a:t>
            </a:r>
            <a:r>
              <a:rPr sz="1000" dirty="0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même </a:t>
            </a:r>
            <a:r>
              <a:rPr sz="1000" spc="-50" dirty="0">
                <a:solidFill>
                  <a:srgbClr val="0000FF"/>
                </a:solidFill>
                <a:latin typeface="Tahoma"/>
                <a:cs typeface="Tahoma"/>
              </a:rPr>
              <a:t>réseau</a:t>
            </a:r>
            <a:r>
              <a:rPr sz="1000" spc="-50" dirty="0">
                <a:latin typeface="Tahoma"/>
                <a:cs typeface="Tahoma"/>
              </a:rPr>
              <a:t>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c’est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0" dirty="0">
                <a:latin typeface="Tahoma"/>
                <a:cs typeface="Tahoma"/>
              </a:rPr>
              <a:t> dire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leur </a:t>
            </a:r>
            <a:r>
              <a:rPr sz="1000" spc="-65" dirty="0">
                <a:latin typeface="Tahoma"/>
                <a:cs typeface="Tahoma"/>
              </a:rPr>
              <a:t>adresse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ip</a:t>
            </a:r>
            <a:r>
              <a:rPr sz="1000" spc="65" dirty="0">
                <a:latin typeface="Georgia"/>
                <a:cs typeface="Georgia"/>
              </a:rPr>
              <a:t> </a:t>
            </a:r>
            <a:r>
              <a:rPr sz="1000" spc="-40" dirty="0">
                <a:latin typeface="Tahoma"/>
                <a:cs typeface="Tahoma"/>
              </a:rPr>
              <a:t>débute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partie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commune.</a:t>
            </a:r>
            <a:r>
              <a:rPr sz="1000" spc="-25" dirty="0">
                <a:latin typeface="Tahoma"/>
                <a:cs typeface="Tahoma"/>
              </a:rPr>
              <a:t> La </a:t>
            </a:r>
            <a:r>
              <a:rPr sz="1000" spc="-40" dirty="0">
                <a:latin typeface="Tahoma"/>
                <a:cs typeface="Tahoma"/>
              </a:rPr>
              <a:t>longueur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cette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partie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commune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dépend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masque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réseau.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844" y="196051"/>
            <a:ext cx="410209" cy="205184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187577"/>
            <a:ext cx="4513580" cy="1393190"/>
            <a:chOff x="75688" y="1187577"/>
            <a:chExt cx="4513580" cy="1393190"/>
          </a:xfrm>
        </p:grpSpPr>
        <p:sp>
          <p:nvSpPr>
            <p:cNvPr id="5" name="object 5"/>
            <p:cNvSpPr/>
            <p:nvPr/>
          </p:nvSpPr>
          <p:spPr>
            <a:xfrm>
              <a:off x="75689" y="118757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37198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3747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3811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3874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3938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39373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46776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5506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51118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525712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5320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5384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5447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511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574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5638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570161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79"/>
                  </a:moveTo>
                  <a:lnTo>
                    <a:pt x="4304535" y="5779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7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3181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3498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3816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4133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4451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4768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5086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5403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5721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6038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6356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6673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26991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27308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2762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27943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2762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281810"/>
              <a:ext cx="5715" cy="1192530"/>
            </a:xfrm>
            <a:custGeom>
              <a:avLst/>
              <a:gdLst/>
              <a:ahLst/>
              <a:cxnLst/>
              <a:rect l="l" t="t" r="r" b="b"/>
              <a:pathLst>
                <a:path w="5714" h="1192530">
                  <a:moveTo>
                    <a:pt x="5702" y="0"/>
                  </a:moveTo>
                  <a:lnTo>
                    <a:pt x="0" y="0"/>
                  </a:lnTo>
                  <a:lnTo>
                    <a:pt x="0" y="1192530"/>
                  </a:lnTo>
                  <a:lnTo>
                    <a:pt x="5702" y="119253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3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6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610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19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2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6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0" y="1281811"/>
              <a:ext cx="9525" cy="1192530"/>
            </a:xfrm>
            <a:custGeom>
              <a:avLst/>
              <a:gdLst/>
              <a:ahLst/>
              <a:cxnLst/>
              <a:rect l="l" t="t" r="r" b="b"/>
              <a:pathLst>
                <a:path w="9525" h="1192530">
                  <a:moveTo>
                    <a:pt x="0" y="1192529"/>
                  </a:moveTo>
                  <a:lnTo>
                    <a:pt x="9524" y="11925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1925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4" y="1281811"/>
              <a:ext cx="5715" cy="1192530"/>
            </a:xfrm>
            <a:custGeom>
              <a:avLst/>
              <a:gdLst/>
              <a:ahLst/>
              <a:cxnLst/>
              <a:rect l="l" t="t" r="r" b="b"/>
              <a:pathLst>
                <a:path w="5714" h="1192530">
                  <a:moveTo>
                    <a:pt x="5095" y="0"/>
                  </a:moveTo>
                  <a:lnTo>
                    <a:pt x="0" y="0"/>
                  </a:lnTo>
                  <a:lnTo>
                    <a:pt x="0" y="1192529"/>
                  </a:lnTo>
                  <a:lnTo>
                    <a:pt x="5095" y="1192529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417574"/>
              <a:ext cx="4457065" cy="1106805"/>
            </a:xfrm>
            <a:custGeom>
              <a:avLst/>
              <a:gdLst/>
              <a:ahLst/>
              <a:cxnLst/>
              <a:rect l="l" t="t" r="r" b="b"/>
              <a:pathLst>
                <a:path w="4457065" h="1106805">
                  <a:moveTo>
                    <a:pt x="4456610" y="0"/>
                  </a:moveTo>
                  <a:lnTo>
                    <a:pt x="0" y="0"/>
                  </a:lnTo>
                  <a:lnTo>
                    <a:pt x="0" y="1055749"/>
                  </a:lnTo>
                  <a:lnTo>
                    <a:pt x="4009" y="1075474"/>
                  </a:lnTo>
                  <a:lnTo>
                    <a:pt x="14924" y="1091627"/>
                  </a:lnTo>
                  <a:lnTo>
                    <a:pt x="31079" y="1102541"/>
                  </a:lnTo>
                  <a:lnTo>
                    <a:pt x="50804" y="1106549"/>
                  </a:lnTo>
                  <a:lnTo>
                    <a:pt x="4405810" y="1106549"/>
                  </a:lnTo>
                  <a:lnTo>
                    <a:pt x="4425535" y="1102541"/>
                  </a:lnTo>
                  <a:lnTo>
                    <a:pt x="4441688" y="1091627"/>
                  </a:lnTo>
                  <a:lnTo>
                    <a:pt x="4452602" y="1075474"/>
                  </a:lnTo>
                  <a:lnTo>
                    <a:pt x="4456610" y="105574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269911"/>
              <a:ext cx="0" cy="1223010"/>
            </a:xfrm>
            <a:custGeom>
              <a:avLst/>
              <a:gdLst/>
              <a:ahLst/>
              <a:cxnLst/>
              <a:rect l="l" t="t" r="r" b="b"/>
              <a:pathLst>
                <a:path h="1223010">
                  <a:moveTo>
                    <a:pt x="0" y="12224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572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445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318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21276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46225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95604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1114999"/>
            <a:ext cx="4297680" cy="14033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Adresse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ip</a:t>
            </a:r>
            <a:endParaRPr sz="1200">
              <a:latin typeface="Calibri"/>
              <a:cs typeface="Calibri"/>
            </a:endParaRPr>
          </a:p>
          <a:p>
            <a:pPr marL="265430" marR="64135">
              <a:lnSpc>
                <a:spcPct val="99500"/>
              </a:lnSpc>
              <a:spcBef>
                <a:spcPts val="335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machines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peuvent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si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elles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sont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 sur </a:t>
            </a:r>
            <a:r>
              <a:rPr sz="1000" dirty="0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même </a:t>
            </a:r>
            <a:r>
              <a:rPr sz="1000" spc="-50" dirty="0">
                <a:solidFill>
                  <a:srgbClr val="0000FF"/>
                </a:solidFill>
                <a:latin typeface="Tahoma"/>
                <a:cs typeface="Tahoma"/>
              </a:rPr>
              <a:t>réseau</a:t>
            </a:r>
            <a:r>
              <a:rPr sz="1000" spc="-50" dirty="0">
                <a:latin typeface="Tahoma"/>
                <a:cs typeface="Tahoma"/>
              </a:rPr>
              <a:t>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c’est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0" dirty="0">
                <a:latin typeface="Tahoma"/>
                <a:cs typeface="Tahoma"/>
              </a:rPr>
              <a:t> dire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leur </a:t>
            </a:r>
            <a:r>
              <a:rPr sz="1000" spc="-65" dirty="0">
                <a:latin typeface="Tahoma"/>
                <a:cs typeface="Tahoma"/>
              </a:rPr>
              <a:t>adresse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Georgia"/>
                <a:cs typeface="Georgia"/>
              </a:rPr>
              <a:t>ip</a:t>
            </a:r>
            <a:r>
              <a:rPr sz="1000" spc="65" dirty="0">
                <a:latin typeface="Georgia"/>
                <a:cs typeface="Georgia"/>
              </a:rPr>
              <a:t> </a:t>
            </a:r>
            <a:r>
              <a:rPr sz="1000" spc="-40" dirty="0">
                <a:latin typeface="Tahoma"/>
                <a:cs typeface="Tahoma"/>
              </a:rPr>
              <a:t>débute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partie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commune.</a:t>
            </a:r>
            <a:r>
              <a:rPr sz="1000" spc="-25" dirty="0">
                <a:latin typeface="Tahoma"/>
                <a:cs typeface="Tahoma"/>
              </a:rPr>
              <a:t> La </a:t>
            </a:r>
            <a:r>
              <a:rPr sz="1000" spc="-40" dirty="0">
                <a:latin typeface="Tahoma"/>
                <a:cs typeface="Tahoma"/>
              </a:rPr>
              <a:t>longueur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cette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partie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commune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dépend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masque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réseau.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700"/>
              </a:lnSpc>
              <a:spcBef>
                <a:spcPts val="305"/>
              </a:spcBef>
            </a:pPr>
            <a:r>
              <a:rPr sz="1000" dirty="0">
                <a:latin typeface="Tahoma"/>
                <a:cs typeface="Tahoma"/>
              </a:rPr>
              <a:t>Si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masque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réseau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50" dirty="0">
                <a:latin typeface="Cambria"/>
                <a:cs typeface="Cambria"/>
              </a:rPr>
              <a:t>255.255.255.0</a:t>
            </a:r>
            <a:r>
              <a:rPr sz="1000" spc="50" dirty="0">
                <a:latin typeface="Tahoma"/>
                <a:cs typeface="Tahoma"/>
              </a:rPr>
              <a:t>,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nombre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maximal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</a:t>
            </a:r>
            <a:r>
              <a:rPr sz="1000" spc="-40" dirty="0">
                <a:latin typeface="Tahoma"/>
                <a:cs typeface="Tahoma"/>
              </a:rPr>
              <a:t>machines</a:t>
            </a:r>
            <a:r>
              <a:rPr sz="1000" spc="-35" dirty="0">
                <a:latin typeface="Tahoma"/>
                <a:cs typeface="Tahoma"/>
              </a:rPr>
              <a:t> sur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254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(parmi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256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possibilités,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 </a:t>
            </a:r>
            <a:r>
              <a:rPr sz="1000" spc="-60" dirty="0">
                <a:latin typeface="Tahoma"/>
                <a:cs typeface="Tahoma"/>
              </a:rPr>
              <a:t>réservées.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broadcast</a:t>
            </a:r>
            <a:r>
              <a:rPr sz="1000" i="1" spc="100" dirty="0">
                <a:latin typeface="Calibri"/>
                <a:cs typeface="Calibri"/>
              </a:rPr>
              <a:t> </a:t>
            </a:r>
            <a:r>
              <a:rPr sz="1000" spc="-25" dirty="0">
                <a:latin typeface="Tahoma"/>
                <a:cs typeface="Tahoma"/>
              </a:rPr>
              <a:t>(envoi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tout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réseau)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l’autre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</a:t>
            </a:r>
            <a:r>
              <a:rPr sz="1000" spc="-60" dirty="0">
                <a:latin typeface="Tahoma"/>
                <a:cs typeface="Tahoma"/>
              </a:rPr>
              <a:t>sous-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9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lui-</a:t>
            </a:r>
            <a:r>
              <a:rPr sz="1000" spc="-20" dirty="0">
                <a:latin typeface="Tahoma"/>
                <a:cs typeface="Tahoma"/>
              </a:rPr>
              <a:t>même.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5184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45844"/>
            <a:ext cx="4513580" cy="1748155"/>
            <a:chOff x="75688" y="1045844"/>
            <a:chExt cx="4513580" cy="1748155"/>
          </a:xfrm>
        </p:grpSpPr>
        <p:sp>
          <p:nvSpPr>
            <p:cNvPr id="5" name="object 5"/>
            <p:cNvSpPr/>
            <p:nvPr/>
          </p:nvSpPr>
          <p:spPr>
            <a:xfrm>
              <a:off x="75689" y="1045844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958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223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87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350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414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4133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112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6842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2454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390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454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17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581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644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08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7717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8352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949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9267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584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902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0219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0537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854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1172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1489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807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2124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2442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759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3077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712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39570"/>
              <a:ext cx="5715" cy="1548130"/>
            </a:xfrm>
            <a:custGeom>
              <a:avLst/>
              <a:gdLst/>
              <a:ahLst/>
              <a:cxnLst/>
              <a:rect l="l" t="t" r="r" b="b"/>
              <a:pathLst>
                <a:path w="5714" h="1548130">
                  <a:moveTo>
                    <a:pt x="5689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689" y="154813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30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1" y="1139570"/>
              <a:ext cx="5080" cy="1548130"/>
            </a:xfrm>
            <a:custGeom>
              <a:avLst/>
              <a:gdLst/>
              <a:ahLst/>
              <a:cxnLst/>
              <a:rect l="l" t="t" r="r" b="b"/>
              <a:pathLst>
                <a:path w="5079" h="1548130">
                  <a:moveTo>
                    <a:pt x="5078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078" y="1548130"/>
                  </a:lnTo>
                  <a:lnTo>
                    <a:pt x="507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64704"/>
              <a:ext cx="4457065" cy="1473200"/>
            </a:xfrm>
            <a:custGeom>
              <a:avLst/>
              <a:gdLst/>
              <a:ahLst/>
              <a:cxnLst/>
              <a:rect l="l" t="t" r="r" b="b"/>
              <a:pathLst>
                <a:path w="4457065" h="1473200">
                  <a:moveTo>
                    <a:pt x="4456610" y="0"/>
                  </a:moveTo>
                  <a:lnTo>
                    <a:pt x="0" y="0"/>
                  </a:lnTo>
                  <a:lnTo>
                    <a:pt x="0" y="1421979"/>
                  </a:lnTo>
                  <a:lnTo>
                    <a:pt x="4009" y="1441704"/>
                  </a:lnTo>
                  <a:lnTo>
                    <a:pt x="14924" y="1457857"/>
                  </a:lnTo>
                  <a:lnTo>
                    <a:pt x="31079" y="1468771"/>
                  </a:lnTo>
                  <a:lnTo>
                    <a:pt x="50804" y="1472779"/>
                  </a:lnTo>
                  <a:lnTo>
                    <a:pt x="4405810" y="1472779"/>
                  </a:lnTo>
                  <a:lnTo>
                    <a:pt x="4425535" y="1468771"/>
                  </a:lnTo>
                  <a:lnTo>
                    <a:pt x="4441688" y="1457857"/>
                  </a:lnTo>
                  <a:lnTo>
                    <a:pt x="4452602" y="1441704"/>
                  </a:lnTo>
                  <a:lnTo>
                    <a:pt x="4456610" y="142197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7594"/>
              <a:ext cx="0" cy="1578610"/>
            </a:xfrm>
            <a:custGeom>
              <a:avLst/>
              <a:gdLst/>
              <a:ahLst/>
              <a:cxnLst/>
              <a:rect l="l" t="t" r="r" b="b"/>
              <a:pathLst>
                <a:path h="1578610">
                  <a:moveTo>
                    <a:pt x="0" y="157813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148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021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94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7044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0985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986068"/>
            <a:ext cx="4355465" cy="58102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Routeurs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ts val="1190"/>
              </a:lnSpc>
              <a:spcBef>
                <a:spcPts val="30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routeurs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faire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appartenant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à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réseaux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différents.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45844"/>
            <a:ext cx="4513580" cy="1748155"/>
            <a:chOff x="75688" y="1045844"/>
            <a:chExt cx="4513580" cy="1748155"/>
          </a:xfrm>
        </p:grpSpPr>
        <p:sp>
          <p:nvSpPr>
            <p:cNvPr id="5" name="object 5"/>
            <p:cNvSpPr/>
            <p:nvPr/>
          </p:nvSpPr>
          <p:spPr>
            <a:xfrm>
              <a:off x="75689" y="1045844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958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223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87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350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414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4133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112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6842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2454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390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454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17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581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644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08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7717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8352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949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9267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584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902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0219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0537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854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1172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1489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807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2124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2442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759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3077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712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39570"/>
              <a:ext cx="5715" cy="1548130"/>
            </a:xfrm>
            <a:custGeom>
              <a:avLst/>
              <a:gdLst/>
              <a:ahLst/>
              <a:cxnLst/>
              <a:rect l="l" t="t" r="r" b="b"/>
              <a:pathLst>
                <a:path w="5714" h="1548130">
                  <a:moveTo>
                    <a:pt x="5689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689" y="154813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30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1" y="1139570"/>
              <a:ext cx="5080" cy="1548130"/>
            </a:xfrm>
            <a:custGeom>
              <a:avLst/>
              <a:gdLst/>
              <a:ahLst/>
              <a:cxnLst/>
              <a:rect l="l" t="t" r="r" b="b"/>
              <a:pathLst>
                <a:path w="5079" h="1548130">
                  <a:moveTo>
                    <a:pt x="5078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078" y="1548130"/>
                  </a:lnTo>
                  <a:lnTo>
                    <a:pt x="507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64704"/>
              <a:ext cx="4457065" cy="1473200"/>
            </a:xfrm>
            <a:custGeom>
              <a:avLst/>
              <a:gdLst/>
              <a:ahLst/>
              <a:cxnLst/>
              <a:rect l="l" t="t" r="r" b="b"/>
              <a:pathLst>
                <a:path w="4457065" h="1473200">
                  <a:moveTo>
                    <a:pt x="4456610" y="0"/>
                  </a:moveTo>
                  <a:lnTo>
                    <a:pt x="0" y="0"/>
                  </a:lnTo>
                  <a:lnTo>
                    <a:pt x="0" y="1421979"/>
                  </a:lnTo>
                  <a:lnTo>
                    <a:pt x="4009" y="1441704"/>
                  </a:lnTo>
                  <a:lnTo>
                    <a:pt x="14924" y="1457857"/>
                  </a:lnTo>
                  <a:lnTo>
                    <a:pt x="31079" y="1468771"/>
                  </a:lnTo>
                  <a:lnTo>
                    <a:pt x="50804" y="1472779"/>
                  </a:lnTo>
                  <a:lnTo>
                    <a:pt x="4405810" y="1472779"/>
                  </a:lnTo>
                  <a:lnTo>
                    <a:pt x="4425535" y="1468771"/>
                  </a:lnTo>
                  <a:lnTo>
                    <a:pt x="4441688" y="1457857"/>
                  </a:lnTo>
                  <a:lnTo>
                    <a:pt x="4452602" y="1441704"/>
                  </a:lnTo>
                  <a:lnTo>
                    <a:pt x="4456610" y="142197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7594"/>
              <a:ext cx="0" cy="1578610"/>
            </a:xfrm>
            <a:custGeom>
              <a:avLst/>
              <a:gdLst/>
              <a:ahLst/>
              <a:cxnLst/>
              <a:rect l="l" t="t" r="r" b="b"/>
              <a:pathLst>
                <a:path h="1578610">
                  <a:moveTo>
                    <a:pt x="0" y="157813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148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021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94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7044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0985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5124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pc="-10" dirty="0"/>
              <a:t>Routeurs</a:t>
            </a:r>
          </a:p>
          <a:p>
            <a:pPr marL="265430" marR="18415">
              <a:lnSpc>
                <a:spcPts val="1190"/>
              </a:lnSpc>
              <a:spcBef>
                <a:spcPts val="300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routeurs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permettent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faire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communiquer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ordinateurs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appartenant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à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sous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réseaux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différents.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700"/>
              </a:lnSpc>
              <a:spcBef>
                <a:spcPts val="260"/>
              </a:spcBef>
            </a:pP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titre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d’exemple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une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i="1" dirty="0">
                <a:solidFill>
                  <a:srgbClr val="000000"/>
                </a:solidFill>
                <a:latin typeface="Calibri"/>
                <a:cs typeface="Calibri"/>
              </a:rPr>
              <a:t>box</a:t>
            </a:r>
            <a:r>
              <a:rPr sz="1000" i="1" spc="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000000"/>
                </a:solidFill>
                <a:latin typeface="Calibri"/>
                <a:cs typeface="Calibri"/>
              </a:rPr>
              <a:t>internet</a:t>
            </a:r>
            <a:r>
              <a:rPr sz="1000" i="1" spc="1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une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maison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joue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rôle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switch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(elle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aux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différents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ordinateurs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du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foyer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communiquer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entre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eux)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mais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aussi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routeur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(elle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communiquer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avec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ordinateurs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hors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maison).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5184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45844"/>
            <a:ext cx="4513580" cy="1748155"/>
            <a:chOff x="75688" y="1045844"/>
            <a:chExt cx="4513580" cy="1748155"/>
          </a:xfrm>
        </p:grpSpPr>
        <p:sp>
          <p:nvSpPr>
            <p:cNvPr id="5" name="object 5"/>
            <p:cNvSpPr/>
            <p:nvPr/>
          </p:nvSpPr>
          <p:spPr>
            <a:xfrm>
              <a:off x="75689" y="1045844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1958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223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287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3507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4142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4133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8112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6842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72454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390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454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517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581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6447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7082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7717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8352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8949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9267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9584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9902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0219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0537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0854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1172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1489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1807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2124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2442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2759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3077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3712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3394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139570"/>
              <a:ext cx="5715" cy="1548130"/>
            </a:xfrm>
            <a:custGeom>
              <a:avLst/>
              <a:gdLst/>
              <a:ahLst/>
              <a:cxnLst/>
              <a:rect l="l" t="t" r="r" b="b"/>
              <a:pathLst>
                <a:path w="5714" h="1548130">
                  <a:moveTo>
                    <a:pt x="5689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689" y="154813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30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1" y="1139570"/>
              <a:ext cx="9525" cy="1548130"/>
            </a:xfrm>
            <a:custGeom>
              <a:avLst/>
              <a:gdLst/>
              <a:ahLst/>
              <a:cxnLst/>
              <a:rect l="l" t="t" r="r" b="b"/>
              <a:pathLst>
                <a:path w="9525" h="1548130">
                  <a:moveTo>
                    <a:pt x="0" y="1548130"/>
                  </a:moveTo>
                  <a:lnTo>
                    <a:pt x="9525" y="154813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54813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1" y="1139570"/>
              <a:ext cx="5080" cy="1548130"/>
            </a:xfrm>
            <a:custGeom>
              <a:avLst/>
              <a:gdLst/>
              <a:ahLst/>
              <a:cxnLst/>
              <a:rect l="l" t="t" r="r" b="b"/>
              <a:pathLst>
                <a:path w="5079" h="1548130">
                  <a:moveTo>
                    <a:pt x="5078" y="0"/>
                  </a:moveTo>
                  <a:lnTo>
                    <a:pt x="0" y="0"/>
                  </a:lnTo>
                  <a:lnTo>
                    <a:pt x="0" y="1548130"/>
                  </a:lnTo>
                  <a:lnTo>
                    <a:pt x="5078" y="1548130"/>
                  </a:lnTo>
                  <a:lnTo>
                    <a:pt x="507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264704"/>
              <a:ext cx="4457065" cy="1473200"/>
            </a:xfrm>
            <a:custGeom>
              <a:avLst/>
              <a:gdLst/>
              <a:ahLst/>
              <a:cxnLst/>
              <a:rect l="l" t="t" r="r" b="b"/>
              <a:pathLst>
                <a:path w="4457065" h="1473200">
                  <a:moveTo>
                    <a:pt x="4456610" y="0"/>
                  </a:moveTo>
                  <a:lnTo>
                    <a:pt x="0" y="0"/>
                  </a:lnTo>
                  <a:lnTo>
                    <a:pt x="0" y="1421979"/>
                  </a:lnTo>
                  <a:lnTo>
                    <a:pt x="4009" y="1441704"/>
                  </a:lnTo>
                  <a:lnTo>
                    <a:pt x="14924" y="1457857"/>
                  </a:lnTo>
                  <a:lnTo>
                    <a:pt x="31079" y="1468771"/>
                  </a:lnTo>
                  <a:lnTo>
                    <a:pt x="50804" y="1472779"/>
                  </a:lnTo>
                  <a:lnTo>
                    <a:pt x="4405810" y="1472779"/>
                  </a:lnTo>
                  <a:lnTo>
                    <a:pt x="4425535" y="1468771"/>
                  </a:lnTo>
                  <a:lnTo>
                    <a:pt x="4441688" y="1457857"/>
                  </a:lnTo>
                  <a:lnTo>
                    <a:pt x="4452602" y="1441704"/>
                  </a:lnTo>
                  <a:lnTo>
                    <a:pt x="4456610" y="142197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27594"/>
              <a:ext cx="0" cy="1578610"/>
            </a:xfrm>
            <a:custGeom>
              <a:avLst/>
              <a:gdLst/>
              <a:ahLst/>
              <a:cxnLst/>
              <a:rect l="l" t="t" r="r" b="b"/>
              <a:pathLst>
                <a:path h="1578610">
                  <a:moveTo>
                    <a:pt x="0" y="157813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148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021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8949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7044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0985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51247"/>
              <a:ext cx="70717" cy="707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95890"/>
              <a:ext cx="70717" cy="7072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986068"/>
            <a:ext cx="4368800" cy="17208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Routeurs</a:t>
            </a:r>
            <a:endParaRPr sz="1200">
              <a:latin typeface="Calibri"/>
              <a:cs typeface="Calibri"/>
            </a:endParaRPr>
          </a:p>
          <a:p>
            <a:pPr marL="265430" marR="18415">
              <a:lnSpc>
                <a:spcPts val="1190"/>
              </a:lnSpc>
              <a:spcBef>
                <a:spcPts val="30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routeurs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faire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appartenant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à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réseaux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différents.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700"/>
              </a:lnSpc>
              <a:spcBef>
                <a:spcPts val="260"/>
              </a:spcBef>
            </a:pPr>
            <a:r>
              <a:rPr sz="1000" spc="60" dirty="0">
                <a:latin typeface="Tahoma"/>
                <a:cs typeface="Tahoma"/>
              </a:rPr>
              <a:t>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titre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d’exemple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une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box</a:t>
            </a:r>
            <a:r>
              <a:rPr sz="1000" i="1" spc="75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internet</a:t>
            </a:r>
            <a:r>
              <a:rPr sz="1000" i="1" spc="145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une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maison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joue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rôle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switch </a:t>
            </a:r>
            <a:r>
              <a:rPr sz="1000" spc="-20" dirty="0">
                <a:latin typeface="Tahoma"/>
                <a:cs typeface="Tahoma"/>
              </a:rPr>
              <a:t>(elle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aux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différents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du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foyer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entre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eux) </a:t>
            </a:r>
            <a:r>
              <a:rPr sz="1000" spc="-25" dirty="0">
                <a:latin typeface="Tahoma"/>
                <a:cs typeface="Tahoma"/>
              </a:rPr>
              <a:t>mais </a:t>
            </a:r>
            <a:r>
              <a:rPr sz="1000" spc="-45" dirty="0">
                <a:latin typeface="Tahoma"/>
                <a:cs typeface="Tahoma"/>
              </a:rPr>
              <a:t>aussi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routeur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(elle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communiquer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hors </a:t>
            </a:r>
            <a:r>
              <a:rPr sz="1000" spc="-30" dirty="0">
                <a:latin typeface="Tahoma"/>
                <a:cs typeface="Tahoma"/>
              </a:rPr>
              <a:t>de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maison).</a:t>
            </a:r>
            <a:endParaRPr sz="1000">
              <a:latin typeface="Tahoma"/>
              <a:cs typeface="Tahoma"/>
            </a:endParaRPr>
          </a:p>
          <a:p>
            <a:pPr marL="265430" marR="62865">
              <a:lnSpc>
                <a:spcPct val="100000"/>
              </a:lnSpc>
              <a:spcBef>
                <a:spcPts val="290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tables</a:t>
            </a:r>
            <a:r>
              <a:rPr sz="1000" i="1" spc="60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de</a:t>
            </a:r>
            <a:r>
              <a:rPr sz="1000" i="1" spc="70" dirty="0">
                <a:latin typeface="Calibri"/>
                <a:cs typeface="Calibri"/>
              </a:rPr>
              <a:t> </a:t>
            </a:r>
            <a:r>
              <a:rPr sz="1000" i="1" dirty="0">
                <a:latin typeface="Calibri"/>
                <a:cs typeface="Calibri"/>
              </a:rPr>
              <a:t>routage</a:t>
            </a:r>
            <a:r>
              <a:rPr sz="1000" i="1" spc="100" dirty="0">
                <a:latin typeface="Calibri"/>
                <a:cs typeface="Calibri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informations </a:t>
            </a:r>
            <a:r>
              <a:rPr sz="1000" spc="-35" dirty="0">
                <a:latin typeface="Tahoma"/>
                <a:cs typeface="Tahoma"/>
              </a:rPr>
              <a:t>stockés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localement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dans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chaque </a:t>
            </a:r>
            <a:r>
              <a:rPr sz="1000" spc="-30" dirty="0">
                <a:latin typeface="Tahoma"/>
                <a:cs typeface="Tahoma"/>
              </a:rPr>
              <a:t>routeur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lui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permettant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d’orienter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paquets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qu’ils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reçoit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vers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autre </a:t>
            </a:r>
            <a:r>
              <a:rPr sz="1000" spc="-30" dirty="0">
                <a:latin typeface="Tahoma"/>
                <a:cs typeface="Tahoma"/>
              </a:rPr>
              <a:t>routeur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20" dirty="0">
                <a:latin typeface="Tahoma"/>
                <a:cs typeface="Tahoma"/>
              </a:rPr>
              <a:t> un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lequel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communique.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83239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72227"/>
              <a:ext cx="70717" cy="7071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13593"/>
              <a:ext cx="70717" cy="70723"/>
            </a:xfrm>
            <a:prstGeom prst="rect">
              <a:avLst/>
            </a:prstGeom>
          </p:spPr>
        </p:pic>
      </p:grpSp>
      <p:sp>
        <p:nvSpPr>
          <p:cNvPr id="60" name="object 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0" dirty="0"/>
              <a:t>Quelques</a:t>
            </a:r>
            <a:r>
              <a:rPr spc="30" dirty="0"/>
              <a:t> </a:t>
            </a:r>
            <a:r>
              <a:rPr spc="-10" dirty="0"/>
              <a:t>dates</a:t>
            </a:r>
            <a:r>
              <a:rPr spc="25" dirty="0"/>
              <a:t> </a:t>
            </a:r>
            <a:r>
              <a:rPr dirty="0"/>
              <a:t>clés</a:t>
            </a:r>
            <a:r>
              <a:rPr spc="25" dirty="0"/>
              <a:t> </a:t>
            </a:r>
            <a:r>
              <a:rPr dirty="0"/>
              <a:t>de</a:t>
            </a:r>
            <a:r>
              <a:rPr spc="25" dirty="0"/>
              <a:t> </a:t>
            </a:r>
            <a:r>
              <a:rPr spc="-20" dirty="0"/>
              <a:t>l’historique</a:t>
            </a:r>
            <a:r>
              <a:rPr spc="35" dirty="0"/>
              <a:t> </a:t>
            </a:r>
            <a:r>
              <a:rPr spc="-10" dirty="0"/>
              <a:t>d’internet</a:t>
            </a:r>
          </a:p>
          <a:p>
            <a:pPr marL="265430" marR="83185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Debut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1960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idée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création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5" dirty="0">
                <a:solidFill>
                  <a:srgbClr val="000000"/>
                </a:solidFill>
                <a:latin typeface="Tahoma"/>
                <a:cs typeface="Tahoma"/>
              </a:rPr>
              <a:t>réseau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informatique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global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permettant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d’interconnecter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multiples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sous-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  <a:p>
            <a:pPr marL="265430" marR="271780">
              <a:lnSpc>
                <a:spcPct val="124000"/>
              </a:lnSpc>
              <a:spcBef>
                <a:spcPts val="1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Début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d’</a:t>
            </a:r>
            <a:r>
              <a:rPr sz="1000" spc="60" dirty="0">
                <a:solidFill>
                  <a:srgbClr val="000000"/>
                </a:solidFill>
                <a:latin typeface="Georgia"/>
                <a:cs typeface="Georgia"/>
              </a:rPr>
              <a:t>arpanet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ancêtre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d’internet.</a:t>
            </a:r>
            <a:r>
              <a:rPr sz="1000" spc="5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1973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définition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protocoles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Georgia"/>
                <a:cs typeface="Georgia"/>
              </a:rPr>
              <a:t>tcp</a:t>
            </a:r>
            <a:r>
              <a:rPr sz="1000" spc="7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(Transmission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Control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Protol)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 </a:t>
            </a:r>
            <a:r>
              <a:rPr sz="1000" spc="-25" dirty="0">
                <a:solidFill>
                  <a:srgbClr val="000000"/>
                </a:solidFill>
                <a:latin typeface="Georgia"/>
                <a:cs typeface="Georgia"/>
              </a:rPr>
              <a:t>ip</a:t>
            </a:r>
            <a:endParaRPr sz="1000">
              <a:latin typeface="Georgia"/>
              <a:cs typeface="Georgia"/>
            </a:endParaRPr>
          </a:p>
          <a:p>
            <a:pPr marL="265430">
              <a:lnSpc>
                <a:spcPct val="100000"/>
              </a:lnSpc>
            </a:pP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(Internet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Protocol)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290"/>
              </a:spcBef>
            </a:pP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1983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8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premier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serveur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noms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domaines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</a:t>
            </a:r>
            <a:r>
              <a:rPr sz="1000" dirty="0">
                <a:solidFill>
                  <a:srgbClr val="000000"/>
                </a:solidFill>
                <a:latin typeface="Georgia"/>
                <a:cs typeface="Georgia"/>
              </a:rPr>
              <a:t>dns</a:t>
            </a:r>
            <a:r>
              <a:rPr sz="1000" spc="7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pour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domain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name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server))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83239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72227"/>
              <a:ext cx="70717" cy="7071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13593"/>
              <a:ext cx="70717" cy="7072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404093"/>
              <a:ext cx="70717" cy="70723"/>
            </a:xfrm>
            <a:prstGeom prst="rect">
              <a:avLst/>
            </a:prstGeom>
          </p:spPr>
        </p:pic>
      </p:grp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0" dirty="0"/>
              <a:t>Quelques</a:t>
            </a:r>
            <a:r>
              <a:rPr spc="30" dirty="0"/>
              <a:t> </a:t>
            </a:r>
            <a:r>
              <a:rPr spc="-10" dirty="0"/>
              <a:t>dates</a:t>
            </a:r>
            <a:r>
              <a:rPr spc="25" dirty="0"/>
              <a:t> </a:t>
            </a:r>
            <a:r>
              <a:rPr dirty="0"/>
              <a:t>clés</a:t>
            </a:r>
            <a:r>
              <a:rPr spc="25" dirty="0"/>
              <a:t> </a:t>
            </a:r>
            <a:r>
              <a:rPr dirty="0"/>
              <a:t>de</a:t>
            </a:r>
            <a:r>
              <a:rPr spc="25" dirty="0"/>
              <a:t> </a:t>
            </a:r>
            <a:r>
              <a:rPr spc="-20" dirty="0"/>
              <a:t>l’historique</a:t>
            </a:r>
            <a:r>
              <a:rPr spc="35" dirty="0"/>
              <a:t> </a:t>
            </a:r>
            <a:r>
              <a:rPr spc="-10" dirty="0"/>
              <a:t>d’internet</a:t>
            </a:r>
          </a:p>
          <a:p>
            <a:pPr marL="265430" marR="83185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Debut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1960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idée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création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5" dirty="0">
                <a:solidFill>
                  <a:srgbClr val="000000"/>
                </a:solidFill>
                <a:latin typeface="Tahoma"/>
                <a:cs typeface="Tahoma"/>
              </a:rPr>
              <a:t>réseau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informatique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global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permettant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d’interconnecter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multiples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sous-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  <a:p>
            <a:pPr marL="265430" marR="271780">
              <a:lnSpc>
                <a:spcPct val="124000"/>
              </a:lnSpc>
              <a:spcBef>
                <a:spcPts val="1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Début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d’</a:t>
            </a:r>
            <a:r>
              <a:rPr sz="1000" spc="60" dirty="0">
                <a:solidFill>
                  <a:srgbClr val="000000"/>
                </a:solidFill>
                <a:latin typeface="Georgia"/>
                <a:cs typeface="Georgia"/>
              </a:rPr>
              <a:t>arpanet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ancêtre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d’internet.</a:t>
            </a:r>
            <a:r>
              <a:rPr sz="1000" spc="5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1973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définition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protocoles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Georgia"/>
                <a:cs typeface="Georgia"/>
              </a:rPr>
              <a:t>tcp</a:t>
            </a:r>
            <a:r>
              <a:rPr sz="1000" spc="7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(Transmission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Control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Protol)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 </a:t>
            </a:r>
            <a:r>
              <a:rPr sz="1000" spc="-25" dirty="0">
                <a:solidFill>
                  <a:srgbClr val="000000"/>
                </a:solidFill>
                <a:latin typeface="Georgia"/>
                <a:cs typeface="Georgia"/>
              </a:rPr>
              <a:t>ip</a:t>
            </a:r>
            <a:endParaRPr sz="1000">
              <a:latin typeface="Georgia"/>
              <a:cs typeface="Georgia"/>
            </a:endParaRPr>
          </a:p>
          <a:p>
            <a:pPr marL="265430">
              <a:lnSpc>
                <a:spcPct val="100000"/>
              </a:lnSpc>
            </a:pP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(Internet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Protocol)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ts val="1500"/>
              </a:lnSpc>
              <a:spcBef>
                <a:spcPts val="90"/>
              </a:spcBef>
            </a:pP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1983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8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premier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serveur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noms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domaines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</a:t>
            </a:r>
            <a:r>
              <a:rPr sz="1000" dirty="0">
                <a:solidFill>
                  <a:srgbClr val="000000"/>
                </a:solidFill>
                <a:latin typeface="Georgia"/>
                <a:cs typeface="Georgia"/>
              </a:rPr>
              <a:t>dns</a:t>
            </a:r>
            <a:r>
              <a:rPr sz="1000" spc="7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pour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domain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name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server))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1989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du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i="1" spc="-25" dirty="0">
                <a:solidFill>
                  <a:srgbClr val="000000"/>
                </a:solidFill>
                <a:latin typeface="Calibri"/>
                <a:cs typeface="Calibri"/>
              </a:rPr>
              <a:t>web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65657"/>
            <a:ext cx="4513580" cy="1696720"/>
            <a:chOff x="75688" y="1065657"/>
            <a:chExt cx="4513580" cy="1696720"/>
          </a:xfrm>
        </p:grpSpPr>
        <p:sp>
          <p:nvSpPr>
            <p:cNvPr id="5" name="object 5"/>
            <p:cNvSpPr/>
            <p:nvPr/>
          </p:nvSpPr>
          <p:spPr>
            <a:xfrm>
              <a:off x="75689" y="10656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500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1"/>
                  </a:moveTo>
                  <a:lnTo>
                    <a:pt x="4456941" y="5971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1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528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592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6555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7190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718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491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364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927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7070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7134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7197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7261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324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3881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45169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51519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09497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12672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15847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19022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22197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25372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28547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31722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34897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6"/>
                  </a:lnTo>
                  <a:lnTo>
                    <a:pt x="17957" y="7448"/>
                  </a:lnTo>
                  <a:lnTo>
                    <a:pt x="9883" y="1999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38072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41247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4442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47597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50772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53947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57122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60297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15396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1159903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689" y="0"/>
                  </a:moveTo>
                  <a:lnTo>
                    <a:pt x="0" y="0"/>
                  </a:lnTo>
                  <a:lnTo>
                    <a:pt x="0" y="1494790"/>
                  </a:lnTo>
                  <a:lnTo>
                    <a:pt x="5689" y="149479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97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35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72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10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93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1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68" y="1159891"/>
              <a:ext cx="9525" cy="1494790"/>
            </a:xfrm>
            <a:custGeom>
              <a:avLst/>
              <a:gdLst/>
              <a:ahLst/>
              <a:cxnLst/>
              <a:rect l="l" t="t" r="r" b="b"/>
              <a:pathLst>
                <a:path w="9525" h="1494789">
                  <a:moveTo>
                    <a:pt x="0" y="1494789"/>
                  </a:moveTo>
                  <a:lnTo>
                    <a:pt x="9524" y="149478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4947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06" y="1159891"/>
              <a:ext cx="5715" cy="1494790"/>
            </a:xfrm>
            <a:custGeom>
              <a:avLst/>
              <a:gdLst/>
              <a:ahLst/>
              <a:cxnLst/>
              <a:rect l="l" t="t" r="r" b="b"/>
              <a:pathLst>
                <a:path w="5714" h="1494789">
                  <a:moveTo>
                    <a:pt x="5122" y="0"/>
                  </a:moveTo>
                  <a:lnTo>
                    <a:pt x="0" y="0"/>
                  </a:lnTo>
                  <a:lnTo>
                    <a:pt x="0" y="1494789"/>
                  </a:lnTo>
                  <a:lnTo>
                    <a:pt x="5122" y="1494789"/>
                  </a:lnTo>
                  <a:lnTo>
                    <a:pt x="512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95260"/>
              <a:ext cx="4457065" cy="1410335"/>
            </a:xfrm>
            <a:custGeom>
              <a:avLst/>
              <a:gdLst/>
              <a:ahLst/>
              <a:cxnLst/>
              <a:rect l="l" t="t" r="r" b="b"/>
              <a:pathLst>
                <a:path w="4457065" h="1410335">
                  <a:moveTo>
                    <a:pt x="4456610" y="0"/>
                  </a:moveTo>
                  <a:lnTo>
                    <a:pt x="0" y="0"/>
                  </a:lnTo>
                  <a:lnTo>
                    <a:pt x="0" y="1359420"/>
                  </a:lnTo>
                  <a:lnTo>
                    <a:pt x="4009" y="1379145"/>
                  </a:lnTo>
                  <a:lnTo>
                    <a:pt x="14924" y="1395298"/>
                  </a:lnTo>
                  <a:lnTo>
                    <a:pt x="31079" y="1406212"/>
                  </a:lnTo>
                  <a:lnTo>
                    <a:pt x="50804" y="1410220"/>
                  </a:lnTo>
                  <a:lnTo>
                    <a:pt x="4405810" y="1410220"/>
                  </a:lnTo>
                  <a:lnTo>
                    <a:pt x="4425535" y="1406212"/>
                  </a:lnTo>
                  <a:lnTo>
                    <a:pt x="4441688" y="1395298"/>
                  </a:lnTo>
                  <a:lnTo>
                    <a:pt x="4452602" y="1379145"/>
                  </a:lnTo>
                  <a:lnTo>
                    <a:pt x="4456610" y="135942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47610"/>
              <a:ext cx="0" cy="1526540"/>
            </a:xfrm>
            <a:custGeom>
              <a:avLst/>
              <a:gdLst/>
              <a:ahLst/>
              <a:cxnLst/>
              <a:rect l="l" t="t" r="r" b="b"/>
              <a:pathLst>
                <a:path h="1526539">
                  <a:moveTo>
                    <a:pt x="0" y="15261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349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222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0951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9046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340339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83239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72227"/>
              <a:ext cx="70717" cy="7071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13593"/>
              <a:ext cx="70717" cy="7072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404093"/>
              <a:ext cx="70717" cy="7072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0478" y="2593070"/>
              <a:ext cx="70717" cy="70723"/>
            </a:xfrm>
            <a:prstGeom prst="rect">
              <a:avLst/>
            </a:prstGeom>
          </p:spPr>
        </p:pic>
      </p:grpSp>
      <p:sp>
        <p:nvSpPr>
          <p:cNvPr id="62" name="object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0" dirty="0"/>
              <a:t>Quelques</a:t>
            </a:r>
            <a:r>
              <a:rPr spc="30" dirty="0"/>
              <a:t> </a:t>
            </a:r>
            <a:r>
              <a:rPr spc="-10" dirty="0"/>
              <a:t>dates</a:t>
            </a:r>
            <a:r>
              <a:rPr spc="25" dirty="0"/>
              <a:t> </a:t>
            </a:r>
            <a:r>
              <a:rPr dirty="0"/>
              <a:t>clés</a:t>
            </a:r>
            <a:r>
              <a:rPr spc="25" dirty="0"/>
              <a:t> </a:t>
            </a:r>
            <a:r>
              <a:rPr dirty="0"/>
              <a:t>de</a:t>
            </a:r>
            <a:r>
              <a:rPr spc="25" dirty="0"/>
              <a:t> </a:t>
            </a:r>
            <a:r>
              <a:rPr spc="-20" dirty="0"/>
              <a:t>l’historique</a:t>
            </a:r>
            <a:r>
              <a:rPr spc="35" dirty="0"/>
              <a:t> </a:t>
            </a:r>
            <a:r>
              <a:rPr spc="-10" dirty="0"/>
              <a:t>d’internet</a:t>
            </a:r>
          </a:p>
          <a:p>
            <a:pPr marL="265430" marR="83185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Debut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1960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idée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création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5" dirty="0">
                <a:solidFill>
                  <a:srgbClr val="000000"/>
                </a:solidFill>
                <a:latin typeface="Tahoma"/>
                <a:cs typeface="Tahoma"/>
              </a:rPr>
              <a:t>réseau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informatique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global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permettant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d’interconnecter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multiples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sous-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réseaux.</a:t>
            </a:r>
            <a:endParaRPr sz="1000">
              <a:latin typeface="Tahoma"/>
              <a:cs typeface="Tahoma"/>
            </a:endParaRPr>
          </a:p>
          <a:p>
            <a:pPr marL="265430" marR="271780">
              <a:lnSpc>
                <a:spcPct val="124000"/>
              </a:lnSpc>
              <a:spcBef>
                <a:spcPts val="1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Début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Tahoma"/>
                <a:cs typeface="Tahoma"/>
              </a:rPr>
              <a:t>années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d’</a:t>
            </a:r>
            <a:r>
              <a:rPr sz="1000" spc="60" dirty="0">
                <a:solidFill>
                  <a:srgbClr val="000000"/>
                </a:solidFill>
                <a:latin typeface="Georgia"/>
                <a:cs typeface="Georgia"/>
              </a:rPr>
              <a:t>arpanet</a:t>
            </a:r>
            <a:r>
              <a:rPr sz="1000" spc="6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ancêtre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d’internet.</a:t>
            </a:r>
            <a:r>
              <a:rPr sz="1000" spc="50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1973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définition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protocoles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Georgia"/>
                <a:cs typeface="Georgia"/>
              </a:rPr>
              <a:t>tcp</a:t>
            </a:r>
            <a:r>
              <a:rPr sz="1000" spc="7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(Transmission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Control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Protol)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 </a:t>
            </a:r>
            <a:r>
              <a:rPr sz="1000" spc="-25" dirty="0">
                <a:solidFill>
                  <a:srgbClr val="000000"/>
                </a:solidFill>
                <a:latin typeface="Georgia"/>
                <a:cs typeface="Georgia"/>
              </a:rPr>
              <a:t>ip</a:t>
            </a:r>
            <a:endParaRPr sz="1000">
              <a:latin typeface="Georgia"/>
              <a:cs typeface="Georgia"/>
            </a:endParaRPr>
          </a:p>
          <a:p>
            <a:pPr marL="265430">
              <a:lnSpc>
                <a:spcPct val="100000"/>
              </a:lnSpc>
            </a:pP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(Internet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Protocol)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ts val="1500"/>
              </a:lnSpc>
              <a:spcBef>
                <a:spcPts val="90"/>
              </a:spcBef>
            </a:pP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1983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8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premier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serveur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noms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domaines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</a:t>
            </a:r>
            <a:r>
              <a:rPr sz="1000" dirty="0">
                <a:solidFill>
                  <a:srgbClr val="000000"/>
                </a:solidFill>
                <a:latin typeface="Georgia"/>
                <a:cs typeface="Georgia"/>
              </a:rPr>
              <a:t>dns</a:t>
            </a:r>
            <a:r>
              <a:rPr sz="1000" spc="7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pour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domain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name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server))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1989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Naissance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du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i="1" spc="-25" dirty="0">
                <a:solidFill>
                  <a:srgbClr val="000000"/>
                </a:solidFill>
                <a:latin typeface="Calibri"/>
                <a:cs typeface="Calibri"/>
              </a:rPr>
              <a:t>web</a:t>
            </a:r>
            <a:endParaRPr sz="1000">
              <a:latin typeface="Calibri"/>
              <a:cs typeface="Calibri"/>
            </a:endParaRPr>
          </a:p>
          <a:p>
            <a:pPr marL="265430">
              <a:lnSpc>
                <a:spcPct val="100000"/>
              </a:lnSpc>
              <a:spcBef>
                <a:spcPts val="190"/>
              </a:spcBef>
            </a:pP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2010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Plus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5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milliards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machines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connectés.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410209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lang="fr-FR" sz="1400" b="1" spc="-25" dirty="0">
                <a:solidFill>
                  <a:srgbClr val="FFF200"/>
                </a:solidFill>
                <a:latin typeface="Adobe Jenson Pro Capt"/>
                <a:cs typeface="Adobe Jenson Pro Capt"/>
              </a:rPr>
              <a:t>C4-2</a:t>
            </a:r>
            <a:endParaRPr lang="fr-FR" sz="1400" dirty="0">
              <a:latin typeface="Adobe Jenson Pro Capt"/>
              <a:cs typeface="Adobe Jenson Pro Cap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Réseau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77265"/>
            <a:ext cx="4513580" cy="1918970"/>
            <a:chOff x="75688" y="977265"/>
            <a:chExt cx="4513580" cy="1918970"/>
          </a:xfrm>
        </p:grpSpPr>
        <p:sp>
          <p:nvSpPr>
            <p:cNvPr id="5" name="object 5"/>
            <p:cNvSpPr/>
            <p:nvPr/>
          </p:nvSpPr>
          <p:spPr>
            <a:xfrm>
              <a:off x="75689" y="977265"/>
              <a:ext cx="4457065" cy="215265"/>
            </a:xfrm>
            <a:custGeom>
              <a:avLst/>
              <a:gdLst/>
              <a:ahLst/>
              <a:cxnLst/>
              <a:rect l="l" t="t" r="r" b="b"/>
              <a:pathLst>
                <a:path w="4457065" h="21526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215239"/>
                  </a:lnTo>
                  <a:lnTo>
                    <a:pt x="4456610" y="215239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7894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465"/>
                  </a:moveTo>
                  <a:lnTo>
                    <a:pt x="4456941" y="546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46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812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8758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9393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0028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00188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835"/>
                  </a:lnTo>
                  <a:lnTo>
                    <a:pt x="4456938" y="30835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783239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70539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2614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349"/>
                  </a:lnTo>
                  <a:lnTo>
                    <a:pt x="0" y="5524"/>
                  </a:lnTo>
                  <a:lnTo>
                    <a:pt x="0" y="8699"/>
                  </a:lnTo>
                  <a:lnTo>
                    <a:pt x="0" y="11874"/>
                  </a:lnTo>
                  <a:lnTo>
                    <a:pt x="0" y="18224"/>
                  </a:lnTo>
                  <a:lnTo>
                    <a:pt x="4304525" y="18224"/>
                  </a:lnTo>
                  <a:lnTo>
                    <a:pt x="4304525" y="11874"/>
                  </a:lnTo>
                  <a:lnTo>
                    <a:pt x="4304525" y="8699"/>
                  </a:lnTo>
                  <a:lnTo>
                    <a:pt x="4304525" y="5524"/>
                  </a:lnTo>
                  <a:lnTo>
                    <a:pt x="4304525" y="2349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411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475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538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602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665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7293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79283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885633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267"/>
                  </a:moveTo>
                  <a:lnTo>
                    <a:pt x="4304535" y="5267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2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21778"/>
              <a:ext cx="50800" cy="102235"/>
            </a:xfrm>
            <a:custGeom>
              <a:avLst/>
              <a:gdLst/>
              <a:ahLst/>
              <a:cxnLst/>
              <a:rect l="l" t="t" r="r" b="b"/>
              <a:pathLst>
                <a:path w="50800" h="102234">
                  <a:moveTo>
                    <a:pt x="50799" y="50812"/>
                  </a:moveTo>
                  <a:lnTo>
                    <a:pt x="46807" y="31037"/>
                  </a:lnTo>
                  <a:lnTo>
                    <a:pt x="35920" y="14885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2234">
                  <a:moveTo>
                    <a:pt x="0" y="101612"/>
                  </a:moveTo>
                  <a:lnTo>
                    <a:pt x="19772" y="97620"/>
                  </a:lnTo>
                  <a:lnTo>
                    <a:pt x="35920" y="86733"/>
                  </a:lnTo>
                  <a:lnTo>
                    <a:pt x="46807" y="70585"/>
                  </a:lnTo>
                  <a:lnTo>
                    <a:pt x="50799" y="50812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24953"/>
              <a:ext cx="47625" cy="95885"/>
            </a:xfrm>
            <a:custGeom>
              <a:avLst/>
              <a:gdLst/>
              <a:ahLst/>
              <a:cxnLst/>
              <a:rect l="l" t="t" r="r" b="b"/>
              <a:pathLst>
                <a:path w="47625" h="95884">
                  <a:moveTo>
                    <a:pt x="47624" y="47637"/>
                  </a:moveTo>
                  <a:lnTo>
                    <a:pt x="43882" y="29098"/>
                  </a:lnTo>
                  <a:lnTo>
                    <a:pt x="33675" y="13955"/>
                  </a:lnTo>
                  <a:lnTo>
                    <a:pt x="18537" y="3744"/>
                  </a:lnTo>
                  <a:lnTo>
                    <a:pt x="0" y="0"/>
                  </a:lnTo>
                </a:path>
                <a:path w="47625" h="95884">
                  <a:moveTo>
                    <a:pt x="0" y="95262"/>
                  </a:moveTo>
                  <a:lnTo>
                    <a:pt x="18537" y="91519"/>
                  </a:lnTo>
                  <a:lnTo>
                    <a:pt x="33675" y="81313"/>
                  </a:lnTo>
                  <a:lnTo>
                    <a:pt x="43882" y="66175"/>
                  </a:lnTo>
                  <a:lnTo>
                    <a:pt x="47624" y="47637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28128"/>
              <a:ext cx="44450" cy="89535"/>
            </a:xfrm>
            <a:custGeom>
              <a:avLst/>
              <a:gdLst/>
              <a:ahLst/>
              <a:cxnLst/>
              <a:rect l="l" t="t" r="r" b="b"/>
              <a:pathLst>
                <a:path w="44450" h="89534">
                  <a:moveTo>
                    <a:pt x="44449" y="44462"/>
                  </a:moveTo>
                  <a:lnTo>
                    <a:pt x="40956" y="27158"/>
                  </a:lnTo>
                  <a:lnTo>
                    <a:pt x="31430" y="13025"/>
                  </a:lnTo>
                  <a:lnTo>
                    <a:pt x="17301" y="3495"/>
                  </a:lnTo>
                  <a:lnTo>
                    <a:pt x="0" y="0"/>
                  </a:lnTo>
                </a:path>
                <a:path w="44450" h="89534">
                  <a:moveTo>
                    <a:pt x="0" y="88912"/>
                  </a:moveTo>
                  <a:lnTo>
                    <a:pt x="17301" y="85419"/>
                  </a:lnTo>
                  <a:lnTo>
                    <a:pt x="31430" y="75893"/>
                  </a:lnTo>
                  <a:lnTo>
                    <a:pt x="40956" y="61764"/>
                  </a:lnTo>
                  <a:lnTo>
                    <a:pt x="44449" y="44462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31303"/>
              <a:ext cx="41275" cy="83185"/>
            </a:xfrm>
            <a:custGeom>
              <a:avLst/>
              <a:gdLst/>
              <a:ahLst/>
              <a:cxnLst/>
              <a:rect l="l" t="t" r="r" b="b"/>
              <a:pathLst>
                <a:path w="41275" h="83184">
                  <a:moveTo>
                    <a:pt x="41274" y="41287"/>
                  </a:moveTo>
                  <a:lnTo>
                    <a:pt x="38031" y="25219"/>
                  </a:lnTo>
                  <a:lnTo>
                    <a:pt x="29186" y="12095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3184">
                  <a:moveTo>
                    <a:pt x="0" y="82562"/>
                  </a:moveTo>
                  <a:lnTo>
                    <a:pt x="16066" y="79319"/>
                  </a:lnTo>
                  <a:lnTo>
                    <a:pt x="29186" y="70473"/>
                  </a:lnTo>
                  <a:lnTo>
                    <a:pt x="38031" y="57354"/>
                  </a:lnTo>
                  <a:lnTo>
                    <a:pt x="41274" y="41287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34478"/>
              <a:ext cx="38100" cy="76835"/>
            </a:xfrm>
            <a:custGeom>
              <a:avLst/>
              <a:gdLst/>
              <a:ahLst/>
              <a:cxnLst/>
              <a:rect l="l" t="t" r="r" b="b"/>
              <a:pathLst>
                <a:path w="38100" h="76834">
                  <a:moveTo>
                    <a:pt x="38099" y="38112"/>
                  </a:moveTo>
                  <a:lnTo>
                    <a:pt x="35104" y="23279"/>
                  </a:lnTo>
                  <a:lnTo>
                    <a:pt x="26936" y="11164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834">
                  <a:moveTo>
                    <a:pt x="0" y="76212"/>
                  </a:moveTo>
                  <a:lnTo>
                    <a:pt x="14825" y="73217"/>
                  </a:lnTo>
                  <a:lnTo>
                    <a:pt x="26936" y="65049"/>
                  </a:lnTo>
                  <a:lnTo>
                    <a:pt x="35104" y="52938"/>
                  </a:lnTo>
                  <a:lnTo>
                    <a:pt x="38099" y="38112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37653"/>
              <a:ext cx="34925" cy="70485"/>
            </a:xfrm>
            <a:custGeom>
              <a:avLst/>
              <a:gdLst/>
              <a:ahLst/>
              <a:cxnLst/>
              <a:rect l="l" t="t" r="r" b="b"/>
              <a:pathLst>
                <a:path w="34925" h="70484">
                  <a:moveTo>
                    <a:pt x="34924" y="34937"/>
                  </a:moveTo>
                  <a:lnTo>
                    <a:pt x="32180" y="21340"/>
                  </a:lnTo>
                  <a:lnTo>
                    <a:pt x="24696" y="10234"/>
                  </a:lnTo>
                  <a:lnTo>
                    <a:pt x="13595" y="2746"/>
                  </a:lnTo>
                  <a:lnTo>
                    <a:pt x="0" y="0"/>
                  </a:lnTo>
                </a:path>
                <a:path w="34925" h="70484">
                  <a:moveTo>
                    <a:pt x="0" y="69862"/>
                  </a:moveTo>
                  <a:lnTo>
                    <a:pt x="13595" y="67118"/>
                  </a:lnTo>
                  <a:lnTo>
                    <a:pt x="24696" y="59634"/>
                  </a:lnTo>
                  <a:lnTo>
                    <a:pt x="32180" y="48533"/>
                  </a:lnTo>
                  <a:lnTo>
                    <a:pt x="34924" y="34937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40828"/>
              <a:ext cx="31750" cy="64135"/>
            </a:xfrm>
            <a:custGeom>
              <a:avLst/>
              <a:gdLst/>
              <a:ahLst/>
              <a:cxnLst/>
              <a:rect l="l" t="t" r="r" b="b"/>
              <a:pathLst>
                <a:path w="31750" h="64134">
                  <a:moveTo>
                    <a:pt x="31749" y="31762"/>
                  </a:moveTo>
                  <a:lnTo>
                    <a:pt x="29253" y="19400"/>
                  </a:lnTo>
                  <a:lnTo>
                    <a:pt x="22447" y="9304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4134">
                  <a:moveTo>
                    <a:pt x="0" y="63512"/>
                  </a:moveTo>
                  <a:lnTo>
                    <a:pt x="12354" y="61016"/>
                  </a:lnTo>
                  <a:lnTo>
                    <a:pt x="22447" y="54209"/>
                  </a:lnTo>
                  <a:lnTo>
                    <a:pt x="29253" y="44117"/>
                  </a:lnTo>
                  <a:lnTo>
                    <a:pt x="31749" y="31762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44003"/>
              <a:ext cx="28575" cy="57785"/>
            </a:xfrm>
            <a:custGeom>
              <a:avLst/>
              <a:gdLst/>
              <a:ahLst/>
              <a:cxnLst/>
              <a:rect l="l" t="t" r="r" b="b"/>
              <a:pathLst>
                <a:path w="28575" h="57784">
                  <a:moveTo>
                    <a:pt x="28574" y="28587"/>
                  </a:moveTo>
                  <a:lnTo>
                    <a:pt x="26328" y="17461"/>
                  </a:lnTo>
                  <a:lnTo>
                    <a:pt x="20202" y="8374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784">
                  <a:moveTo>
                    <a:pt x="0" y="57162"/>
                  </a:moveTo>
                  <a:lnTo>
                    <a:pt x="11119" y="54915"/>
                  </a:lnTo>
                  <a:lnTo>
                    <a:pt x="20202" y="48790"/>
                  </a:lnTo>
                  <a:lnTo>
                    <a:pt x="26328" y="39706"/>
                  </a:lnTo>
                  <a:lnTo>
                    <a:pt x="28574" y="28587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47178"/>
              <a:ext cx="25400" cy="51435"/>
            </a:xfrm>
            <a:custGeom>
              <a:avLst/>
              <a:gdLst/>
              <a:ahLst/>
              <a:cxnLst/>
              <a:rect l="l" t="t" r="r" b="b"/>
              <a:pathLst>
                <a:path w="25400" h="51434">
                  <a:moveTo>
                    <a:pt x="25399" y="25412"/>
                  </a:moveTo>
                  <a:lnTo>
                    <a:pt x="23402" y="15521"/>
                  </a:lnTo>
                  <a:lnTo>
                    <a:pt x="17957" y="7443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1434">
                  <a:moveTo>
                    <a:pt x="0" y="50812"/>
                  </a:moveTo>
                  <a:lnTo>
                    <a:pt x="9883" y="48815"/>
                  </a:lnTo>
                  <a:lnTo>
                    <a:pt x="17957" y="43370"/>
                  </a:lnTo>
                  <a:lnTo>
                    <a:pt x="23402" y="35296"/>
                  </a:lnTo>
                  <a:lnTo>
                    <a:pt x="25399" y="25412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50353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4">
                  <a:moveTo>
                    <a:pt x="22224" y="22237"/>
                  </a:moveTo>
                  <a:lnTo>
                    <a:pt x="20477" y="13582"/>
                  </a:lnTo>
                  <a:lnTo>
                    <a:pt x="15713" y="6513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5084">
                  <a:moveTo>
                    <a:pt x="0" y="44462"/>
                  </a:moveTo>
                  <a:lnTo>
                    <a:pt x="8648" y="42715"/>
                  </a:lnTo>
                  <a:lnTo>
                    <a:pt x="15713" y="37950"/>
                  </a:lnTo>
                  <a:lnTo>
                    <a:pt x="20477" y="30886"/>
                  </a:lnTo>
                  <a:lnTo>
                    <a:pt x="22224" y="22237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53528"/>
              <a:ext cx="19050" cy="38735"/>
            </a:xfrm>
            <a:custGeom>
              <a:avLst/>
              <a:gdLst/>
              <a:ahLst/>
              <a:cxnLst/>
              <a:rect l="l" t="t" r="r" b="b"/>
              <a:pathLst>
                <a:path w="19050" h="38734">
                  <a:moveTo>
                    <a:pt x="19049" y="19062"/>
                  </a:moveTo>
                  <a:lnTo>
                    <a:pt x="17552" y="11647"/>
                  </a:lnTo>
                  <a:lnTo>
                    <a:pt x="13468" y="5587"/>
                  </a:lnTo>
                  <a:lnTo>
                    <a:pt x="7412" y="1499"/>
                  </a:lnTo>
                  <a:lnTo>
                    <a:pt x="0" y="0"/>
                  </a:lnTo>
                </a:path>
                <a:path w="19050" h="38734">
                  <a:moveTo>
                    <a:pt x="0" y="38112"/>
                  </a:moveTo>
                  <a:lnTo>
                    <a:pt x="7412" y="36614"/>
                  </a:lnTo>
                  <a:lnTo>
                    <a:pt x="13468" y="32531"/>
                  </a:lnTo>
                  <a:lnTo>
                    <a:pt x="17552" y="26475"/>
                  </a:lnTo>
                  <a:lnTo>
                    <a:pt x="19049" y="19062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56703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4">
                  <a:moveTo>
                    <a:pt x="15874" y="15887"/>
                  </a:moveTo>
                  <a:lnTo>
                    <a:pt x="15874" y="7124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2384">
                  <a:moveTo>
                    <a:pt x="0" y="31762"/>
                  </a:moveTo>
                  <a:lnTo>
                    <a:pt x="8762" y="31762"/>
                  </a:lnTo>
                  <a:lnTo>
                    <a:pt x="15874" y="24650"/>
                  </a:lnTo>
                  <a:lnTo>
                    <a:pt x="15874" y="15887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59878"/>
              <a:ext cx="12700" cy="26034"/>
            </a:xfrm>
            <a:custGeom>
              <a:avLst/>
              <a:gdLst/>
              <a:ahLst/>
              <a:cxnLst/>
              <a:rect l="l" t="t" r="r" b="b"/>
              <a:pathLst>
                <a:path w="12700" h="26034">
                  <a:moveTo>
                    <a:pt x="12699" y="12712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6034">
                  <a:moveTo>
                    <a:pt x="0" y="25412"/>
                  </a:moveTo>
                  <a:lnTo>
                    <a:pt x="7010" y="25412"/>
                  </a:lnTo>
                  <a:lnTo>
                    <a:pt x="12699" y="19723"/>
                  </a:lnTo>
                  <a:lnTo>
                    <a:pt x="12699" y="12712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63053"/>
              <a:ext cx="9525" cy="19685"/>
            </a:xfrm>
            <a:custGeom>
              <a:avLst/>
              <a:gdLst/>
              <a:ahLst/>
              <a:cxnLst/>
              <a:rect l="l" t="t" r="r" b="b"/>
              <a:pathLst>
                <a:path w="9525" h="19684">
                  <a:moveTo>
                    <a:pt x="9524" y="9537"/>
                  </a:moveTo>
                  <a:lnTo>
                    <a:pt x="9524" y="4279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684">
                  <a:moveTo>
                    <a:pt x="0" y="19062"/>
                  </a:moveTo>
                  <a:lnTo>
                    <a:pt x="5257" y="19062"/>
                  </a:lnTo>
                  <a:lnTo>
                    <a:pt x="9524" y="14795"/>
                  </a:lnTo>
                  <a:lnTo>
                    <a:pt x="9524" y="9537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66228"/>
              <a:ext cx="6350" cy="13335"/>
            </a:xfrm>
            <a:custGeom>
              <a:avLst/>
              <a:gdLst/>
              <a:ahLst/>
              <a:cxnLst/>
              <a:rect l="l" t="t" r="r" b="b"/>
              <a:pathLst>
                <a:path w="6350" h="13334">
                  <a:moveTo>
                    <a:pt x="6349" y="6362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3334">
                  <a:moveTo>
                    <a:pt x="0" y="12712"/>
                  </a:moveTo>
                  <a:lnTo>
                    <a:pt x="3505" y="12712"/>
                  </a:lnTo>
                  <a:lnTo>
                    <a:pt x="6349" y="9867"/>
                  </a:lnTo>
                  <a:lnTo>
                    <a:pt x="6349" y="6362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69403"/>
              <a:ext cx="3175" cy="6985"/>
            </a:xfrm>
            <a:custGeom>
              <a:avLst/>
              <a:gdLst/>
              <a:ahLst/>
              <a:cxnLst/>
              <a:rect l="l" t="t" r="r" b="b"/>
              <a:pathLst>
                <a:path w="3175" h="6984">
                  <a:moveTo>
                    <a:pt x="3174" y="3187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984">
                  <a:moveTo>
                    <a:pt x="0" y="6362"/>
                  </a:moveTo>
                  <a:lnTo>
                    <a:pt x="1752" y="6362"/>
                  </a:lnTo>
                  <a:lnTo>
                    <a:pt x="3174" y="4940"/>
                  </a:lnTo>
                  <a:lnTo>
                    <a:pt x="3174" y="3187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72578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12"/>
                  </a:move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ln w="1111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106624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60" y="1072260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702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702" y="1717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72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3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69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40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311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37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2008" y="1072260"/>
              <a:ext cx="9525" cy="1717039"/>
            </a:xfrm>
            <a:custGeom>
              <a:avLst/>
              <a:gdLst/>
              <a:ahLst/>
              <a:cxnLst/>
              <a:rect l="l" t="t" r="r" b="b"/>
              <a:pathLst>
                <a:path w="9525" h="1717039">
                  <a:moveTo>
                    <a:pt x="0" y="1717040"/>
                  </a:moveTo>
                  <a:lnTo>
                    <a:pt x="9525" y="1717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717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34" y="1072261"/>
              <a:ext cx="5715" cy="1717039"/>
            </a:xfrm>
            <a:custGeom>
              <a:avLst/>
              <a:gdLst/>
              <a:ahLst/>
              <a:cxnLst/>
              <a:rect l="l" t="t" r="r" b="b"/>
              <a:pathLst>
                <a:path w="5714" h="1717039">
                  <a:moveTo>
                    <a:pt x="5095" y="0"/>
                  </a:moveTo>
                  <a:lnTo>
                    <a:pt x="0" y="0"/>
                  </a:lnTo>
                  <a:lnTo>
                    <a:pt x="0" y="1717040"/>
                  </a:lnTo>
                  <a:lnTo>
                    <a:pt x="5095" y="1717040"/>
                  </a:lnTo>
                  <a:lnTo>
                    <a:pt x="509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1224419"/>
              <a:ext cx="4457065" cy="1615440"/>
            </a:xfrm>
            <a:custGeom>
              <a:avLst/>
              <a:gdLst/>
              <a:ahLst/>
              <a:cxnLst/>
              <a:rect l="l" t="t" r="r" b="b"/>
              <a:pathLst>
                <a:path w="4457065" h="1615439">
                  <a:moveTo>
                    <a:pt x="4456610" y="0"/>
                  </a:moveTo>
                  <a:lnTo>
                    <a:pt x="0" y="0"/>
                  </a:lnTo>
                  <a:lnTo>
                    <a:pt x="0" y="1564375"/>
                  </a:lnTo>
                  <a:lnTo>
                    <a:pt x="4009" y="1584100"/>
                  </a:lnTo>
                  <a:lnTo>
                    <a:pt x="14924" y="1600253"/>
                  </a:lnTo>
                  <a:lnTo>
                    <a:pt x="31079" y="1611167"/>
                  </a:lnTo>
                  <a:lnTo>
                    <a:pt x="50804" y="1615175"/>
                  </a:lnTo>
                  <a:lnTo>
                    <a:pt x="4405810" y="1615175"/>
                  </a:lnTo>
                  <a:lnTo>
                    <a:pt x="4425535" y="1611167"/>
                  </a:lnTo>
                  <a:lnTo>
                    <a:pt x="4441688" y="1600253"/>
                  </a:lnTo>
                  <a:lnTo>
                    <a:pt x="4452602" y="1584100"/>
                  </a:lnTo>
                  <a:lnTo>
                    <a:pt x="4456610" y="1564375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59878"/>
              <a:ext cx="0" cy="1748155"/>
            </a:xfrm>
            <a:custGeom>
              <a:avLst/>
              <a:gdLst/>
              <a:ahLst/>
              <a:cxnLst/>
              <a:rect l="l" t="t" r="r" b="b"/>
              <a:pathLst>
                <a:path h="1748155">
                  <a:moveTo>
                    <a:pt x="0" y="174796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471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344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02177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100272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3794" y="904687"/>
            <a:ext cx="3510915" cy="4705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Protocoles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105" dirty="0">
                <a:solidFill>
                  <a:srgbClr val="FFFFFF"/>
                </a:solidFill>
                <a:latin typeface="Calibri"/>
                <a:cs typeface="Calibri"/>
              </a:rPr>
              <a:t>TCP/IP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40" dirty="0">
                <a:latin typeface="Tahoma"/>
                <a:cs typeface="Tahoma"/>
              </a:rPr>
              <a:t>Internet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fonctionne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suivant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architecture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réseau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4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couches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78711" y="1349273"/>
            <a:ext cx="0" cy="1446530"/>
          </a:xfrm>
          <a:custGeom>
            <a:avLst/>
            <a:gdLst/>
            <a:ahLst/>
            <a:cxnLst/>
            <a:rect l="l" t="t" r="r" b="b"/>
            <a:pathLst>
              <a:path h="1446530">
                <a:moveTo>
                  <a:pt x="0" y="152400"/>
                </a:moveTo>
                <a:lnTo>
                  <a:pt x="0" y="0"/>
                </a:lnTo>
              </a:path>
              <a:path h="1446530">
                <a:moveTo>
                  <a:pt x="0" y="376427"/>
                </a:moveTo>
                <a:lnTo>
                  <a:pt x="0" y="152400"/>
                </a:lnTo>
              </a:path>
              <a:path h="1446530">
                <a:moveTo>
                  <a:pt x="0" y="527304"/>
                </a:moveTo>
                <a:lnTo>
                  <a:pt x="0" y="374904"/>
                </a:lnTo>
              </a:path>
              <a:path h="1446530">
                <a:moveTo>
                  <a:pt x="0" y="751332"/>
                </a:moveTo>
                <a:lnTo>
                  <a:pt x="0" y="527304"/>
                </a:lnTo>
              </a:path>
              <a:path h="1446530">
                <a:moveTo>
                  <a:pt x="0" y="903732"/>
                </a:moveTo>
                <a:lnTo>
                  <a:pt x="0" y="751332"/>
                </a:lnTo>
              </a:path>
              <a:path h="1446530">
                <a:moveTo>
                  <a:pt x="0" y="1098804"/>
                </a:moveTo>
                <a:lnTo>
                  <a:pt x="0" y="902208"/>
                </a:lnTo>
              </a:path>
              <a:path h="1446530">
                <a:moveTo>
                  <a:pt x="0" y="1251204"/>
                </a:moveTo>
                <a:lnTo>
                  <a:pt x="0" y="1098804"/>
                </a:lnTo>
              </a:path>
              <a:path h="1446530">
                <a:moveTo>
                  <a:pt x="0" y="1446276"/>
                </a:moveTo>
                <a:lnTo>
                  <a:pt x="0" y="124968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424281" y="1503959"/>
            <a:ext cx="1073150" cy="218440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9385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Applications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4281" y="1880387"/>
            <a:ext cx="1073150" cy="216535"/>
          </a:xfrm>
          <a:prstGeom prst="rect">
            <a:avLst/>
          </a:prstGeom>
          <a:solidFill>
            <a:srgbClr val="FEFEFE"/>
          </a:solidFill>
          <a:ln w="761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6854">
              <a:lnSpc>
                <a:spcPts val="1395"/>
              </a:lnSpc>
            </a:pPr>
            <a:r>
              <a:rPr sz="1200" spc="-10" dirty="0">
                <a:solidFill>
                  <a:srgbClr val="0000FF"/>
                </a:solidFill>
                <a:latin typeface="Calibri"/>
                <a:cs typeface="Calibri"/>
              </a:rPr>
              <a:t>Transport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1707</Words>
  <Application>Microsoft Office PowerPoint</Application>
  <PresentationFormat>Personnalisé</PresentationFormat>
  <Paragraphs>227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46" baseType="lpstr">
      <vt:lpstr>Adobe Clean Han</vt:lpstr>
      <vt:lpstr>Adobe Jenson Pro Capt</vt:lpstr>
      <vt:lpstr>Arial</vt:lpstr>
      <vt:lpstr>Calibri</vt:lpstr>
      <vt:lpstr>Cambria</vt:lpstr>
      <vt:lpstr>Georgia</vt:lpstr>
      <vt:lpstr>Kepler Std Ext Subh</vt:lpstr>
      <vt:lpstr>Lucida Sans Unicode</vt:lpstr>
      <vt:lpstr>Postino Std</vt:lpstr>
      <vt:lpstr>Tahoma</vt:lpstr>
      <vt:lpstr>Trebuchet MS</vt:lpstr>
      <vt:lpstr>Office Theme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Présentation PowerPoint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  <vt:lpstr>Réseau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</dc:title>
  <dc:creator>F. Nativel</dc:creator>
  <cp:lastModifiedBy>Pascal Fruteau-De-Laclos</cp:lastModifiedBy>
  <cp:revision>1</cp:revision>
  <dcterms:created xsi:type="dcterms:W3CDTF">2024-03-25T18:32:32Z</dcterms:created>
  <dcterms:modified xsi:type="dcterms:W3CDTF">2024-03-25T18:50:16Z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2022-01-30T00:00:00Z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2024-03-25T00:00:00Z</vt:filetime>
  </property>
  <property fmtid="{D5CDD505-2E9C-101B-9397-08002B2CF9AE}" pid="5" name="Producer">
    <vt:lpwstr>GPL Ghostscript 9.50</vt:lpwstr>
  </property>
</Properties>
</file>