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</p:sldIdLst>
  <p:sldSz cx="4610100" cy="3460750"/>
  <p:notesSz cx="4610100" cy="3460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8" d="100"/>
          <a:sy n="208" d="100"/>
        </p:scale>
        <p:origin x="1920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533"/>
            <a:ext cx="4608195" cy="3455670"/>
          </a:xfrm>
          <a:custGeom>
            <a:avLst/>
            <a:gdLst/>
            <a:ahLst/>
            <a:cxnLst/>
            <a:rect l="l" t="t" r="r" b="b"/>
            <a:pathLst>
              <a:path w="4608195" h="3455670">
                <a:moveTo>
                  <a:pt x="4607928" y="477012"/>
                </a:moveTo>
                <a:lnTo>
                  <a:pt x="0" y="477012"/>
                </a:lnTo>
                <a:lnTo>
                  <a:pt x="0" y="3455517"/>
                </a:lnTo>
                <a:lnTo>
                  <a:pt x="4607928" y="3455517"/>
                </a:lnTo>
                <a:lnTo>
                  <a:pt x="4607928" y="477012"/>
                </a:lnTo>
                <a:close/>
              </a:path>
              <a:path w="4608195" h="3455670">
                <a:moveTo>
                  <a:pt x="4607928" y="0"/>
                </a:moveTo>
                <a:lnTo>
                  <a:pt x="0" y="0"/>
                </a:lnTo>
                <a:lnTo>
                  <a:pt x="0" y="126492"/>
                </a:lnTo>
                <a:lnTo>
                  <a:pt x="4607928" y="126492"/>
                </a:lnTo>
                <a:lnTo>
                  <a:pt x="4607928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69196" y="3280686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5"/>
                </a:moveTo>
                <a:lnTo>
                  <a:pt x="43016" y="30365"/>
                </a:lnTo>
                <a:lnTo>
                  <a:pt x="43016" y="0"/>
                </a:lnTo>
                <a:lnTo>
                  <a:pt x="0" y="0"/>
                </a:lnTo>
                <a:lnTo>
                  <a:pt x="0" y="30365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989580" y="3276739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203200" y="19050"/>
                </a:moveTo>
                <a:lnTo>
                  <a:pt x="177800" y="0"/>
                </a:lnTo>
                <a:lnTo>
                  <a:pt x="177800" y="38100"/>
                </a:lnTo>
                <a:lnTo>
                  <a:pt x="203200" y="1905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24021" y="3270378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21" y="50800"/>
                </a:lnTo>
                <a:lnTo>
                  <a:pt x="43021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0" y="20320"/>
                </a:moveTo>
                <a:lnTo>
                  <a:pt x="10490" y="10160"/>
                </a:lnTo>
                <a:lnTo>
                  <a:pt x="53670" y="10160"/>
                </a:lnTo>
                <a:lnTo>
                  <a:pt x="53670" y="40640"/>
                </a:lnTo>
                <a:lnTo>
                  <a:pt x="43510" y="40640"/>
                </a:lnTo>
              </a:path>
              <a:path w="64135" h="50800">
                <a:moveTo>
                  <a:pt x="20650" y="10160"/>
                </a:moveTo>
                <a:lnTo>
                  <a:pt x="20650" y="0"/>
                </a:lnTo>
                <a:lnTo>
                  <a:pt x="63830" y="0"/>
                </a:lnTo>
                <a:lnTo>
                  <a:pt x="63830" y="30480"/>
                </a:lnTo>
                <a:lnTo>
                  <a:pt x="5367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60852" y="32767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0" y="0"/>
                </a:moveTo>
                <a:lnTo>
                  <a:pt x="177800" y="38100"/>
                </a:lnTo>
                <a:lnTo>
                  <a:pt x="203200" y="19050"/>
                </a:lnTo>
                <a:lnTo>
                  <a:pt x="1778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21023" y="328307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32123" y="32767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0" y="0"/>
                </a:moveTo>
                <a:lnTo>
                  <a:pt x="177800" y="38100"/>
                </a:lnTo>
                <a:lnTo>
                  <a:pt x="203200" y="19050"/>
                </a:lnTo>
                <a:lnTo>
                  <a:pt x="1778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08323" y="32703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78072" y="3270378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01872" y="32767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0" y="0"/>
                </a:moveTo>
                <a:lnTo>
                  <a:pt x="177800" y="38100"/>
                </a:lnTo>
                <a:lnTo>
                  <a:pt x="203200" y="19050"/>
                </a:lnTo>
                <a:lnTo>
                  <a:pt x="1778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78072" y="3308478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49344" y="3270378"/>
            <a:ext cx="322580" cy="50800"/>
          </a:xfrm>
          <a:custGeom>
            <a:avLst/>
            <a:gdLst/>
            <a:ahLst/>
            <a:cxnLst/>
            <a:rect l="l" t="t" r="r" b="b"/>
            <a:pathLst>
              <a:path w="322579" h="50800">
                <a:moveTo>
                  <a:pt x="0" y="0"/>
                </a:moveTo>
                <a:lnTo>
                  <a:pt x="38100" y="0"/>
                </a:lnTo>
              </a:path>
              <a:path w="322579" h="50800">
                <a:moveTo>
                  <a:pt x="12700" y="12700"/>
                </a:moveTo>
                <a:lnTo>
                  <a:pt x="50800" y="12700"/>
                </a:lnTo>
              </a:path>
              <a:path w="322579" h="50800">
                <a:moveTo>
                  <a:pt x="12700" y="25400"/>
                </a:moveTo>
                <a:lnTo>
                  <a:pt x="50800" y="25400"/>
                </a:lnTo>
              </a:path>
              <a:path w="322579" h="50800">
                <a:moveTo>
                  <a:pt x="0" y="38100"/>
                </a:moveTo>
                <a:lnTo>
                  <a:pt x="38100" y="38100"/>
                </a:lnTo>
              </a:path>
              <a:path w="322579" h="50800">
                <a:moveTo>
                  <a:pt x="12700" y="50800"/>
                </a:moveTo>
                <a:lnTo>
                  <a:pt x="50800" y="50800"/>
                </a:lnTo>
              </a:path>
              <a:path w="322579" h="50800">
                <a:moveTo>
                  <a:pt x="301752" y="30480"/>
                </a:moveTo>
                <a:lnTo>
                  <a:pt x="322072" y="508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24032" y="3274361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5" y="15186"/>
                </a:moveTo>
                <a:lnTo>
                  <a:pt x="30365" y="6797"/>
                </a:lnTo>
                <a:lnTo>
                  <a:pt x="23571" y="0"/>
                </a:lnTo>
                <a:lnTo>
                  <a:pt x="15189" y="0"/>
                </a:lnTo>
                <a:lnTo>
                  <a:pt x="6794" y="0"/>
                </a:lnTo>
                <a:lnTo>
                  <a:pt x="0" y="6797"/>
                </a:lnTo>
                <a:lnTo>
                  <a:pt x="0" y="15186"/>
                </a:lnTo>
                <a:lnTo>
                  <a:pt x="0" y="23569"/>
                </a:lnTo>
                <a:lnTo>
                  <a:pt x="6794" y="30366"/>
                </a:lnTo>
                <a:lnTo>
                  <a:pt x="15189" y="30366"/>
                </a:lnTo>
                <a:lnTo>
                  <a:pt x="23571" y="30366"/>
                </a:lnTo>
                <a:lnTo>
                  <a:pt x="30365" y="23569"/>
                </a:lnTo>
                <a:lnTo>
                  <a:pt x="30365" y="1518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329176" y="3270378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5"/>
                </a:lnTo>
                <a:lnTo>
                  <a:pt x="58488" y="43338"/>
                </a:lnTo>
                <a:lnTo>
                  <a:pt x="64001" y="35262"/>
                </a:lnTo>
                <a:lnTo>
                  <a:pt x="66040" y="25400"/>
                </a:lnTo>
                <a:lnTo>
                  <a:pt x="64035" y="15537"/>
                </a:lnTo>
                <a:lnTo>
                  <a:pt x="58578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7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0" y="50800"/>
                </a:moveTo>
                <a:lnTo>
                  <a:pt x="183177" y="48795"/>
                </a:lnTo>
                <a:lnTo>
                  <a:pt x="175101" y="43338"/>
                </a:lnTo>
                <a:lnTo>
                  <a:pt x="169644" y="35262"/>
                </a:lnTo>
                <a:lnTo>
                  <a:pt x="167640" y="25400"/>
                </a:lnTo>
                <a:lnTo>
                  <a:pt x="169644" y="15537"/>
                </a:lnTo>
                <a:lnTo>
                  <a:pt x="175101" y="7461"/>
                </a:lnTo>
                <a:lnTo>
                  <a:pt x="183177" y="2004"/>
                </a:lnTo>
                <a:lnTo>
                  <a:pt x="193040" y="0"/>
                </a:lnTo>
                <a:lnTo>
                  <a:pt x="202902" y="2004"/>
                </a:lnTo>
                <a:lnTo>
                  <a:pt x="210978" y="7461"/>
                </a:lnTo>
                <a:lnTo>
                  <a:pt x="216435" y="15537"/>
                </a:lnTo>
                <a:lnTo>
                  <a:pt x="218440" y="25400"/>
                </a:lnTo>
              </a:path>
              <a:path w="233679" h="50800">
                <a:moveTo>
                  <a:pt x="233680" y="17780"/>
                </a:moveTo>
                <a:lnTo>
                  <a:pt x="218440" y="30480"/>
                </a:lnTo>
                <a:lnTo>
                  <a:pt x="203200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0" y="127025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520"/>
                </a:moveTo>
                <a:lnTo>
                  <a:pt x="4607940" y="350520"/>
                </a:lnTo>
                <a:lnTo>
                  <a:pt x="4607940" y="0"/>
                </a:lnTo>
                <a:lnTo>
                  <a:pt x="0" y="0"/>
                </a:lnTo>
                <a:lnTo>
                  <a:pt x="0" y="350520"/>
                </a:lnTo>
                <a:close/>
              </a:path>
            </a:pathLst>
          </a:custGeom>
          <a:solidFill>
            <a:srgbClr val="313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1934" y="186484"/>
            <a:ext cx="211455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3794" y="732475"/>
            <a:ext cx="4308475" cy="2348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1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23.png"/><Relationship Id="rId4" Type="http://schemas.openxmlformats.org/officeDocument/2006/relationships/image" Target="../media/image11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9.png"/><Relationship Id="rId7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9.png"/><Relationship Id="rId7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1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2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56869"/>
            <a:ext cx="4513580" cy="2220595"/>
            <a:chOff x="75688" y="856869"/>
            <a:chExt cx="4513580" cy="2220595"/>
          </a:xfrm>
        </p:grpSpPr>
        <p:sp>
          <p:nvSpPr>
            <p:cNvPr id="5" name="object 5"/>
            <p:cNvSpPr/>
            <p:nvPr/>
          </p:nvSpPr>
          <p:spPr>
            <a:xfrm>
              <a:off x="75689" y="856869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031621"/>
              <a:ext cx="4457065" cy="5080"/>
            </a:xfrm>
            <a:custGeom>
              <a:avLst/>
              <a:gdLst/>
              <a:ahLst/>
              <a:cxnLst/>
              <a:rect l="l" t="t" r="r" b="b"/>
              <a:pathLst>
                <a:path w="4457065" h="5080">
                  <a:moveTo>
                    <a:pt x="0" y="4953"/>
                  </a:moveTo>
                  <a:lnTo>
                    <a:pt x="4456941" y="4953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4953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033399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039749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4609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5244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52360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073"/>
                  </a:lnTo>
                  <a:lnTo>
                    <a:pt x="4456938" y="30073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964590"/>
              <a:ext cx="112713" cy="11271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951890"/>
              <a:ext cx="125412" cy="12541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300775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30225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0288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0352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0415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0479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0542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0606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066984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6"/>
                  </a:moveTo>
                  <a:lnTo>
                    <a:pt x="4304535" y="5526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6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900938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904113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907288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910463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913638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916813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919988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923163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926338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929513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932688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935863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939038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942213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9453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948563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9453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951623"/>
              <a:ext cx="6350" cy="2019300"/>
            </a:xfrm>
            <a:custGeom>
              <a:avLst/>
              <a:gdLst/>
              <a:ahLst/>
              <a:cxnLst/>
              <a:rect l="l" t="t" r="r" b="b"/>
              <a:pathLst>
                <a:path w="6350" h="2019300">
                  <a:moveTo>
                    <a:pt x="5727" y="0"/>
                  </a:moveTo>
                  <a:lnTo>
                    <a:pt x="0" y="0"/>
                  </a:lnTo>
                  <a:lnTo>
                    <a:pt x="0" y="2019300"/>
                  </a:lnTo>
                  <a:lnTo>
                    <a:pt x="5727" y="2019300"/>
                  </a:lnTo>
                  <a:lnTo>
                    <a:pt x="5727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25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8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5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4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9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54" y="951611"/>
              <a:ext cx="5080" cy="2019300"/>
            </a:xfrm>
            <a:custGeom>
              <a:avLst/>
              <a:gdLst/>
              <a:ahLst/>
              <a:cxnLst/>
              <a:rect l="l" t="t" r="r" b="b"/>
              <a:pathLst>
                <a:path w="5079" h="2019300">
                  <a:moveTo>
                    <a:pt x="5075" y="0"/>
                  </a:moveTo>
                  <a:lnTo>
                    <a:pt x="0" y="0"/>
                  </a:lnTo>
                  <a:lnTo>
                    <a:pt x="0" y="2019300"/>
                  </a:lnTo>
                  <a:lnTo>
                    <a:pt x="5075" y="2019300"/>
                  </a:lnTo>
                  <a:lnTo>
                    <a:pt x="507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76159"/>
              <a:ext cx="4457065" cy="1945005"/>
            </a:xfrm>
            <a:custGeom>
              <a:avLst/>
              <a:gdLst/>
              <a:ahLst/>
              <a:cxnLst/>
              <a:rect l="l" t="t" r="r" b="b"/>
              <a:pathLst>
                <a:path w="4457065" h="1945005">
                  <a:moveTo>
                    <a:pt x="4456610" y="0"/>
                  </a:moveTo>
                  <a:lnTo>
                    <a:pt x="0" y="0"/>
                  </a:lnTo>
                  <a:lnTo>
                    <a:pt x="0" y="1893986"/>
                  </a:lnTo>
                  <a:lnTo>
                    <a:pt x="4009" y="1913711"/>
                  </a:lnTo>
                  <a:lnTo>
                    <a:pt x="14924" y="1929864"/>
                  </a:lnTo>
                  <a:lnTo>
                    <a:pt x="31079" y="1940778"/>
                  </a:lnTo>
                  <a:lnTo>
                    <a:pt x="50804" y="1944786"/>
                  </a:lnTo>
                  <a:lnTo>
                    <a:pt x="4405810" y="1944786"/>
                  </a:lnTo>
                  <a:lnTo>
                    <a:pt x="4425535" y="1940778"/>
                  </a:lnTo>
                  <a:lnTo>
                    <a:pt x="4441688" y="1929864"/>
                  </a:lnTo>
                  <a:lnTo>
                    <a:pt x="4452602" y="1913711"/>
                  </a:lnTo>
                  <a:lnTo>
                    <a:pt x="4456610" y="1893986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939038"/>
              <a:ext cx="0" cy="2050414"/>
            </a:xfrm>
            <a:custGeom>
              <a:avLst/>
              <a:gdLst/>
              <a:ahLst/>
              <a:cxnLst/>
              <a:rect l="l" t="t" r="r" b="b"/>
              <a:pathLst>
                <a:path h="2050414">
                  <a:moveTo>
                    <a:pt x="0" y="205015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9263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9136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9009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8188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120883"/>
              <a:ext cx="70717" cy="70726"/>
            </a:xfrm>
            <a:prstGeom prst="rect">
              <a:avLst/>
            </a:prstGeom>
          </p:spPr>
        </p:pic>
      </p:grpSp>
      <p:sp>
        <p:nvSpPr>
          <p:cNvPr id="56" name="object 5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478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pc="-25" dirty="0"/>
              <a:t>Modèle</a:t>
            </a:r>
            <a:r>
              <a:rPr spc="25" dirty="0"/>
              <a:t> </a:t>
            </a:r>
            <a:r>
              <a:rPr dirty="0"/>
              <a:t>de</a:t>
            </a:r>
            <a:r>
              <a:rPr spc="40" dirty="0"/>
              <a:t> </a:t>
            </a:r>
            <a:r>
              <a:rPr dirty="0"/>
              <a:t>Von</a:t>
            </a:r>
            <a:r>
              <a:rPr spc="40" dirty="0"/>
              <a:t> </a:t>
            </a:r>
            <a:r>
              <a:rPr spc="-10" dirty="0"/>
              <a:t>Neumann</a:t>
            </a:r>
          </a:p>
          <a:p>
            <a:pPr marL="265430" marR="5080">
              <a:lnSpc>
                <a:spcPct val="99500"/>
              </a:lnSpc>
              <a:spcBef>
                <a:spcPts val="254"/>
              </a:spcBef>
            </a:pP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Les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ordinateurs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modernes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sont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construits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autour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d’un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modèle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défini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par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le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mathématicien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John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Von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Neumann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en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1945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et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appelé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FF"/>
                </a:solidFill>
                <a:latin typeface="Tahoma"/>
                <a:cs typeface="Tahoma"/>
              </a:rPr>
              <a:t>Architecture</a:t>
            </a:r>
            <a:r>
              <a:rPr sz="1000" spc="-1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FF"/>
                </a:solidFill>
                <a:latin typeface="Tahoma"/>
                <a:cs typeface="Tahoma"/>
              </a:rPr>
              <a:t>de</a:t>
            </a:r>
            <a:r>
              <a:rPr sz="1000" spc="-25" dirty="0">
                <a:solidFill>
                  <a:srgbClr val="0000FF"/>
                </a:solidFill>
                <a:latin typeface="Tahoma"/>
                <a:cs typeface="Tahoma"/>
              </a:rPr>
              <a:t> Von </a:t>
            </a:r>
            <a:r>
              <a:rPr sz="1000" spc="-10" dirty="0">
                <a:solidFill>
                  <a:srgbClr val="0000FF"/>
                </a:solidFill>
                <a:latin typeface="Tahoma"/>
                <a:cs typeface="Tahoma"/>
              </a:rPr>
              <a:t>Neumann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161669"/>
            <a:ext cx="4513580" cy="1457325"/>
            <a:chOff x="75688" y="1161669"/>
            <a:chExt cx="4513580" cy="1457325"/>
          </a:xfrm>
        </p:grpSpPr>
        <p:sp>
          <p:nvSpPr>
            <p:cNvPr id="5" name="object 5"/>
            <p:cNvSpPr/>
            <p:nvPr/>
          </p:nvSpPr>
          <p:spPr>
            <a:xfrm>
              <a:off x="75689" y="1161669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34785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718"/>
                  </a:moveTo>
                  <a:lnTo>
                    <a:pt x="4456941" y="5718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718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35039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35674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36309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36944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369352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581"/>
                  </a:lnTo>
                  <a:lnTo>
                    <a:pt x="4456938" y="30581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505867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493167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54928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828"/>
                  </a:lnTo>
                  <a:lnTo>
                    <a:pt x="0" y="5003"/>
                  </a:lnTo>
                  <a:lnTo>
                    <a:pt x="0" y="8178"/>
                  </a:lnTo>
                  <a:lnTo>
                    <a:pt x="0" y="11353"/>
                  </a:lnTo>
                  <a:lnTo>
                    <a:pt x="0" y="17703"/>
                  </a:lnTo>
                  <a:lnTo>
                    <a:pt x="4304525" y="17703"/>
                  </a:lnTo>
                  <a:lnTo>
                    <a:pt x="4304525" y="11353"/>
                  </a:lnTo>
                  <a:lnTo>
                    <a:pt x="4304525" y="8178"/>
                  </a:lnTo>
                  <a:lnTo>
                    <a:pt x="4304525" y="5003"/>
                  </a:lnTo>
                  <a:lnTo>
                    <a:pt x="4304525" y="1828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56381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57016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57651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58286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58921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59556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60191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608260"/>
              <a:ext cx="4304665" cy="6350"/>
            </a:xfrm>
            <a:custGeom>
              <a:avLst/>
              <a:gdLst/>
              <a:ahLst/>
              <a:cxnLst/>
              <a:rect l="l" t="t" r="r" b="b"/>
              <a:pathLst>
                <a:path w="4304665" h="6350">
                  <a:moveTo>
                    <a:pt x="0" y="5780"/>
                  </a:moveTo>
                  <a:lnTo>
                    <a:pt x="4304535" y="5780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78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207351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210526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213701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216876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220051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223226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226401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229576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232751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235926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239101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242276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245451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248626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25180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254976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25180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1257693"/>
              <a:ext cx="5715" cy="1254760"/>
            </a:xfrm>
            <a:custGeom>
              <a:avLst/>
              <a:gdLst/>
              <a:ahLst/>
              <a:cxnLst/>
              <a:rect l="l" t="t" r="r" b="b"/>
              <a:pathLst>
                <a:path w="5714" h="1254760">
                  <a:moveTo>
                    <a:pt x="5715" y="0"/>
                  </a:moveTo>
                  <a:lnTo>
                    <a:pt x="0" y="0"/>
                  </a:lnTo>
                  <a:lnTo>
                    <a:pt x="0" y="1254760"/>
                  </a:lnTo>
                  <a:lnTo>
                    <a:pt x="5715" y="125476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90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0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90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41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1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1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2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42" y="1257681"/>
              <a:ext cx="5715" cy="1254760"/>
            </a:xfrm>
            <a:custGeom>
              <a:avLst/>
              <a:gdLst/>
              <a:ahLst/>
              <a:cxnLst/>
              <a:rect l="l" t="t" r="r" b="b"/>
              <a:pathLst>
                <a:path w="5714" h="1254760">
                  <a:moveTo>
                    <a:pt x="5087" y="0"/>
                  </a:moveTo>
                  <a:lnTo>
                    <a:pt x="0" y="0"/>
                  </a:lnTo>
                  <a:lnTo>
                    <a:pt x="0" y="1254759"/>
                  </a:lnTo>
                  <a:lnTo>
                    <a:pt x="5087" y="1254759"/>
                  </a:lnTo>
                  <a:lnTo>
                    <a:pt x="508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393113"/>
              <a:ext cx="4457065" cy="1169670"/>
            </a:xfrm>
            <a:custGeom>
              <a:avLst/>
              <a:gdLst/>
              <a:ahLst/>
              <a:cxnLst/>
              <a:rect l="l" t="t" r="r" b="b"/>
              <a:pathLst>
                <a:path w="4457065" h="1169670">
                  <a:moveTo>
                    <a:pt x="4456610" y="0"/>
                  </a:moveTo>
                  <a:lnTo>
                    <a:pt x="0" y="0"/>
                  </a:lnTo>
                  <a:lnTo>
                    <a:pt x="0" y="1118309"/>
                  </a:lnTo>
                  <a:lnTo>
                    <a:pt x="4009" y="1138034"/>
                  </a:lnTo>
                  <a:lnTo>
                    <a:pt x="14924" y="1154187"/>
                  </a:lnTo>
                  <a:lnTo>
                    <a:pt x="31079" y="1165101"/>
                  </a:lnTo>
                  <a:lnTo>
                    <a:pt x="50804" y="1169109"/>
                  </a:lnTo>
                  <a:lnTo>
                    <a:pt x="4405810" y="1169109"/>
                  </a:lnTo>
                  <a:lnTo>
                    <a:pt x="4425535" y="1165101"/>
                  </a:lnTo>
                  <a:lnTo>
                    <a:pt x="4441688" y="1154187"/>
                  </a:lnTo>
                  <a:lnTo>
                    <a:pt x="4452602" y="1138034"/>
                  </a:lnTo>
                  <a:lnTo>
                    <a:pt x="4456610" y="1118309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245450"/>
              <a:ext cx="0" cy="1285240"/>
            </a:xfrm>
            <a:custGeom>
              <a:avLst/>
              <a:gdLst/>
              <a:ahLst/>
              <a:cxnLst/>
              <a:rect l="l" t="t" r="r" b="b"/>
              <a:pathLst>
                <a:path h="1285239">
                  <a:moveTo>
                    <a:pt x="0" y="12850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23275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22005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20735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188300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437887"/>
              <a:ext cx="70717" cy="70713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779251"/>
              <a:ext cx="70717" cy="70726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78" y="2273030"/>
              <a:ext cx="70717" cy="70723"/>
            </a:xfrm>
            <a:prstGeom prst="rect">
              <a:avLst/>
            </a:prstGeom>
          </p:spPr>
        </p:pic>
      </p:grpSp>
      <p:sp>
        <p:nvSpPr>
          <p:cNvPr id="58" name="object 58"/>
          <p:cNvSpPr txBox="1"/>
          <p:nvPr/>
        </p:nvSpPr>
        <p:spPr>
          <a:xfrm>
            <a:off x="113794" y="1090615"/>
            <a:ext cx="4297680" cy="143954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Remarques</a:t>
            </a:r>
            <a:r>
              <a:rPr sz="12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6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  <a:p>
            <a:pPr marL="265430" marR="87630">
              <a:lnSpc>
                <a:spcPts val="1190"/>
              </a:lnSpc>
              <a:spcBef>
                <a:spcPts val="380"/>
              </a:spcBef>
            </a:pPr>
            <a:r>
              <a:rPr sz="1000" spc="-20" dirty="0">
                <a:latin typeface="Tahoma"/>
                <a:cs typeface="Tahoma"/>
              </a:rPr>
              <a:t>Dans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les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ordinateurs </a:t>
            </a:r>
            <a:r>
              <a:rPr sz="1000" spc="-45" dirty="0">
                <a:latin typeface="Tahoma"/>
                <a:cs typeface="Tahoma"/>
              </a:rPr>
              <a:t>modernes,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95" dirty="0">
                <a:latin typeface="Tahoma"/>
                <a:cs typeface="Tahoma"/>
              </a:rPr>
              <a:t>l’</a:t>
            </a:r>
            <a:r>
              <a:rPr sz="1000" spc="95" dirty="0">
                <a:latin typeface="Cambria"/>
                <a:cs typeface="Cambria"/>
              </a:rPr>
              <a:t>ual</a:t>
            </a:r>
            <a:r>
              <a:rPr sz="1000" spc="60" dirty="0">
                <a:latin typeface="Cambria"/>
                <a:cs typeface="Cambri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l’unité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25" dirty="0">
                <a:latin typeface="Tahoma"/>
                <a:cs typeface="Tahoma"/>
              </a:rPr>
              <a:t> contrôle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sont</a:t>
            </a:r>
            <a:r>
              <a:rPr sz="1000" spc="-35" dirty="0">
                <a:latin typeface="Tahoma"/>
                <a:cs typeface="Tahoma"/>
              </a:rPr>
              <a:t> regroupés </a:t>
            </a:r>
            <a:r>
              <a:rPr sz="1000" spc="-50" dirty="0">
                <a:latin typeface="Tahoma"/>
                <a:cs typeface="Tahoma"/>
              </a:rPr>
              <a:t>dans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processeur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dirty="0">
                <a:latin typeface="Cambria"/>
                <a:cs typeface="Cambria"/>
              </a:rPr>
              <a:t>cpu</a:t>
            </a:r>
            <a:r>
              <a:rPr sz="1000" spc="114" dirty="0">
                <a:latin typeface="Cambria"/>
                <a:cs typeface="Cambria"/>
              </a:rPr>
              <a:t> </a:t>
            </a:r>
            <a:r>
              <a:rPr sz="1000" spc="-20" dirty="0">
                <a:latin typeface="Tahoma"/>
                <a:cs typeface="Tahoma"/>
              </a:rPr>
              <a:t>pour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Central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Processing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Unit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anglais)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ct val="99500"/>
              </a:lnSpc>
              <a:spcBef>
                <a:spcPts val="265"/>
              </a:spcBef>
            </a:pPr>
            <a:r>
              <a:rPr sz="1000" spc="-25" dirty="0">
                <a:latin typeface="Tahoma"/>
                <a:cs typeface="Tahoma"/>
              </a:rPr>
              <a:t>Certains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periphériques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sont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la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fois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des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dispositifs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d’entrée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30" dirty="0">
                <a:latin typeface="Tahoma"/>
                <a:cs typeface="Tahoma"/>
              </a:rPr>
              <a:t> sortie.</a:t>
            </a:r>
            <a:r>
              <a:rPr sz="1000" spc="-25" dirty="0">
                <a:latin typeface="Tahoma"/>
                <a:cs typeface="Tahoma"/>
              </a:rPr>
              <a:t> Par </a:t>
            </a:r>
            <a:r>
              <a:rPr sz="1000" spc="-55" dirty="0">
                <a:latin typeface="Tahoma"/>
                <a:cs typeface="Tahoma"/>
              </a:rPr>
              <a:t>exemple,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disque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dur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car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on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peut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y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lire</a:t>
            </a:r>
            <a:r>
              <a:rPr sz="1000" spc="-35" dirty="0">
                <a:latin typeface="Tahoma"/>
                <a:cs typeface="Tahoma"/>
              </a:rPr>
              <a:t> (entrée)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écrire </a:t>
            </a:r>
            <a:r>
              <a:rPr sz="1000" spc="-25" dirty="0">
                <a:latin typeface="Tahoma"/>
                <a:cs typeface="Tahoma"/>
              </a:rPr>
              <a:t>(sortie)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des </a:t>
            </a:r>
            <a:r>
              <a:rPr sz="1000" spc="-10" dirty="0">
                <a:latin typeface="Tahoma"/>
                <a:cs typeface="Tahoma"/>
              </a:rPr>
              <a:t>données.</a:t>
            </a:r>
            <a:endParaRPr sz="1000">
              <a:latin typeface="Tahoma"/>
              <a:cs typeface="Tahoma"/>
            </a:endParaRPr>
          </a:p>
          <a:p>
            <a:pPr marL="265430" marR="302260">
              <a:lnSpc>
                <a:spcPts val="1190"/>
              </a:lnSpc>
              <a:spcBef>
                <a:spcPts val="345"/>
              </a:spcBef>
            </a:pPr>
            <a:r>
              <a:rPr sz="1000" dirty="0">
                <a:latin typeface="Tahoma"/>
                <a:cs typeface="Tahoma"/>
              </a:rPr>
              <a:t>Par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rapport </a:t>
            </a:r>
            <a:r>
              <a:rPr sz="1000" spc="-10" dirty="0">
                <a:latin typeface="Tahoma"/>
                <a:cs typeface="Tahoma"/>
              </a:rPr>
              <a:t>au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modèle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initial,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les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ordinateurs </a:t>
            </a:r>
            <a:r>
              <a:rPr sz="1000" spc="-30" dirty="0">
                <a:latin typeface="Tahoma"/>
                <a:cs typeface="Tahoma"/>
              </a:rPr>
              <a:t>actuels </a:t>
            </a:r>
            <a:r>
              <a:rPr sz="1000" spc="-45" dirty="0">
                <a:latin typeface="Tahoma"/>
                <a:cs typeface="Tahoma"/>
              </a:rPr>
              <a:t>possèdent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parfois </a:t>
            </a:r>
            <a:r>
              <a:rPr sz="1000" spc="-40" dirty="0">
                <a:latin typeface="Tahoma"/>
                <a:cs typeface="Tahoma"/>
              </a:rPr>
              <a:t>plusieurs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processeurs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ou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coeurs.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1934" y="186484"/>
            <a:ext cx="21145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Architecture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des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ordinateurs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5689" y="737997"/>
            <a:ext cx="4457065" cy="198755"/>
          </a:xfrm>
          <a:custGeom>
            <a:avLst/>
            <a:gdLst/>
            <a:ahLst/>
            <a:cxnLst/>
            <a:rect l="l" t="t" r="r" b="b"/>
            <a:pathLst>
              <a:path w="4457065" h="198755">
                <a:moveTo>
                  <a:pt x="4405810" y="0"/>
                </a:moveTo>
                <a:lnTo>
                  <a:pt x="50804" y="0"/>
                </a:lnTo>
                <a:lnTo>
                  <a:pt x="31079" y="4008"/>
                </a:lnTo>
                <a:lnTo>
                  <a:pt x="14924" y="14922"/>
                </a:lnTo>
                <a:lnTo>
                  <a:pt x="4009" y="31075"/>
                </a:lnTo>
                <a:lnTo>
                  <a:pt x="0" y="50800"/>
                </a:lnTo>
                <a:lnTo>
                  <a:pt x="0" y="198361"/>
                </a:lnTo>
                <a:lnTo>
                  <a:pt x="4456610" y="198361"/>
                </a:lnTo>
                <a:lnTo>
                  <a:pt x="4456610" y="50800"/>
                </a:lnTo>
                <a:lnTo>
                  <a:pt x="4452602" y="31075"/>
                </a:lnTo>
                <a:lnTo>
                  <a:pt x="4441688" y="14922"/>
                </a:lnTo>
                <a:lnTo>
                  <a:pt x="4425535" y="4008"/>
                </a:lnTo>
                <a:lnTo>
                  <a:pt x="4405810" y="0"/>
                </a:lnTo>
                <a:close/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794" y="716721"/>
            <a:ext cx="338137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Schéma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représentant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l’architecture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Von</a:t>
            </a:r>
            <a:r>
              <a:rPr sz="1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Neumann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5688" y="762927"/>
            <a:ext cx="4513580" cy="2493010"/>
            <a:chOff x="75688" y="762927"/>
            <a:chExt cx="4513580" cy="2493010"/>
          </a:xfrm>
        </p:grpSpPr>
        <p:sp>
          <p:nvSpPr>
            <p:cNvPr id="7" name="object 7"/>
            <p:cNvSpPr/>
            <p:nvPr/>
          </p:nvSpPr>
          <p:spPr>
            <a:xfrm>
              <a:off x="75688" y="92240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0"/>
                  </a:moveTo>
                  <a:lnTo>
                    <a:pt x="4456941" y="5970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92519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93154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93789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88" y="94424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5679" y="94415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3142902"/>
              <a:ext cx="112713" cy="11271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3130202"/>
              <a:ext cx="125412" cy="12541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77292" y="3185553"/>
              <a:ext cx="4304665" cy="19050"/>
            </a:xfrm>
            <a:custGeom>
              <a:avLst/>
              <a:gdLst/>
              <a:ahLst/>
              <a:cxnLst/>
              <a:rect l="l" t="t" r="r" b="b"/>
              <a:pathLst>
                <a:path w="4304665" h="19050">
                  <a:moveTo>
                    <a:pt x="4304525" y="0"/>
                  </a:moveTo>
                  <a:lnTo>
                    <a:pt x="0" y="0"/>
                  </a:lnTo>
                  <a:lnTo>
                    <a:pt x="0" y="2603"/>
                  </a:lnTo>
                  <a:lnTo>
                    <a:pt x="0" y="5778"/>
                  </a:lnTo>
                  <a:lnTo>
                    <a:pt x="0" y="8953"/>
                  </a:lnTo>
                  <a:lnTo>
                    <a:pt x="0" y="12128"/>
                  </a:lnTo>
                  <a:lnTo>
                    <a:pt x="0" y="18478"/>
                  </a:lnTo>
                  <a:lnTo>
                    <a:pt x="4304525" y="18478"/>
                  </a:lnTo>
                  <a:lnTo>
                    <a:pt x="4304525" y="12128"/>
                  </a:lnTo>
                  <a:lnTo>
                    <a:pt x="4304525" y="8953"/>
                  </a:lnTo>
                  <a:lnTo>
                    <a:pt x="4304525" y="5778"/>
                  </a:lnTo>
                  <a:lnTo>
                    <a:pt x="4304525" y="2603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2008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2071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2135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2198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2262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2325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2389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77293" y="3245295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5015"/>
                  </a:moveTo>
                  <a:lnTo>
                    <a:pt x="4304535" y="5015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01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781977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785152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788327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791502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794677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797852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01027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04202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07377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810552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813727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816902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820077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823252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82642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829602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82642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47" y="832243"/>
              <a:ext cx="5715" cy="2316480"/>
            </a:xfrm>
            <a:custGeom>
              <a:avLst/>
              <a:gdLst/>
              <a:ahLst/>
              <a:cxnLst/>
              <a:rect l="l" t="t" r="r" b="b"/>
              <a:pathLst>
                <a:path w="5714" h="2316480">
                  <a:moveTo>
                    <a:pt x="5689" y="0"/>
                  </a:moveTo>
                  <a:lnTo>
                    <a:pt x="0" y="0"/>
                  </a:lnTo>
                  <a:lnTo>
                    <a:pt x="0" y="2316480"/>
                  </a:lnTo>
                  <a:lnTo>
                    <a:pt x="5689" y="231648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61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44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83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22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261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45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1984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24" y="832231"/>
              <a:ext cx="5715" cy="2316480"/>
            </a:xfrm>
            <a:custGeom>
              <a:avLst/>
              <a:gdLst/>
              <a:ahLst/>
              <a:cxnLst/>
              <a:rect l="l" t="t" r="r" b="b"/>
              <a:pathLst>
                <a:path w="5714" h="2316480">
                  <a:moveTo>
                    <a:pt x="5105" y="0"/>
                  </a:moveTo>
                  <a:lnTo>
                    <a:pt x="0" y="0"/>
                  </a:lnTo>
                  <a:lnTo>
                    <a:pt x="0" y="2316479"/>
                  </a:lnTo>
                  <a:lnTo>
                    <a:pt x="5105" y="2316479"/>
                  </a:lnTo>
                  <a:lnTo>
                    <a:pt x="510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967740"/>
              <a:ext cx="4457065" cy="2232025"/>
            </a:xfrm>
            <a:custGeom>
              <a:avLst/>
              <a:gdLst/>
              <a:ahLst/>
              <a:cxnLst/>
              <a:rect l="l" t="t" r="r" b="b"/>
              <a:pathLst>
                <a:path w="4457065" h="2232025">
                  <a:moveTo>
                    <a:pt x="4456610" y="0"/>
                  </a:moveTo>
                  <a:lnTo>
                    <a:pt x="0" y="0"/>
                  </a:lnTo>
                  <a:lnTo>
                    <a:pt x="0" y="2180718"/>
                  </a:lnTo>
                  <a:lnTo>
                    <a:pt x="4009" y="2200442"/>
                  </a:lnTo>
                  <a:lnTo>
                    <a:pt x="14924" y="2216595"/>
                  </a:lnTo>
                  <a:lnTo>
                    <a:pt x="31079" y="2227509"/>
                  </a:lnTo>
                  <a:lnTo>
                    <a:pt x="50804" y="2231518"/>
                  </a:lnTo>
                  <a:lnTo>
                    <a:pt x="4405810" y="2231518"/>
                  </a:lnTo>
                  <a:lnTo>
                    <a:pt x="4425535" y="2227509"/>
                  </a:lnTo>
                  <a:lnTo>
                    <a:pt x="4441688" y="2216595"/>
                  </a:lnTo>
                  <a:lnTo>
                    <a:pt x="4452602" y="2200442"/>
                  </a:lnTo>
                  <a:lnTo>
                    <a:pt x="4456610" y="2180718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20077"/>
              <a:ext cx="0" cy="2347595"/>
            </a:xfrm>
            <a:custGeom>
              <a:avLst/>
              <a:gdLst/>
              <a:ahLst/>
              <a:cxnLst/>
              <a:rect l="l" t="t" r="r" b="b"/>
              <a:pathLst>
                <a:path h="2347595">
                  <a:moveTo>
                    <a:pt x="0" y="234743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073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7946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7819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762927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1603095" y="994181"/>
            <a:ext cx="967740" cy="2162810"/>
          </a:xfrm>
          <a:prstGeom prst="rect">
            <a:avLst/>
          </a:prstGeom>
          <a:solidFill>
            <a:srgbClr val="FEFEFE"/>
          </a:solidFill>
          <a:ln w="6096">
            <a:solidFill>
              <a:srgbClr val="000000"/>
            </a:solidFill>
          </a:ln>
        </p:spPr>
        <p:txBody>
          <a:bodyPr vert="horz" wrap="square" lIns="0" tIns="82550" rIns="0" bIns="0" rtlCol="0">
            <a:spAutoFit/>
          </a:bodyPr>
          <a:lstStyle/>
          <a:p>
            <a:pPr marL="226695">
              <a:lnSpc>
                <a:spcPct val="100000"/>
              </a:lnSpc>
              <a:spcBef>
                <a:spcPts val="650"/>
              </a:spcBef>
            </a:pPr>
            <a:r>
              <a:rPr sz="1000" spc="605" dirty="0">
                <a:solidFill>
                  <a:srgbClr val="0000FF"/>
                </a:solidFill>
                <a:latin typeface="Arial"/>
                <a:cs typeface="Arial"/>
              </a:rPr>
              <a:t>*</a:t>
            </a:r>
            <a:r>
              <a:rPr sz="1000" spc="22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400" spc="90" dirty="0">
                <a:solidFill>
                  <a:srgbClr val="0000FF"/>
                </a:solidFill>
                <a:latin typeface="Cambria"/>
                <a:cs typeface="Cambria"/>
              </a:rPr>
              <a:t>cpu</a:t>
            </a:r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sp>
        <p:nvSpPr>
          <p:cNvPr id="4" name="object 4"/>
          <p:cNvSpPr/>
          <p:nvPr/>
        </p:nvSpPr>
        <p:spPr>
          <a:xfrm>
            <a:off x="75689" y="737997"/>
            <a:ext cx="4457065" cy="198755"/>
          </a:xfrm>
          <a:custGeom>
            <a:avLst/>
            <a:gdLst/>
            <a:ahLst/>
            <a:cxnLst/>
            <a:rect l="l" t="t" r="r" b="b"/>
            <a:pathLst>
              <a:path w="4457065" h="198755">
                <a:moveTo>
                  <a:pt x="4405810" y="0"/>
                </a:moveTo>
                <a:lnTo>
                  <a:pt x="50804" y="0"/>
                </a:lnTo>
                <a:lnTo>
                  <a:pt x="31079" y="4008"/>
                </a:lnTo>
                <a:lnTo>
                  <a:pt x="14924" y="14922"/>
                </a:lnTo>
                <a:lnTo>
                  <a:pt x="4009" y="31075"/>
                </a:lnTo>
                <a:lnTo>
                  <a:pt x="0" y="50800"/>
                </a:lnTo>
                <a:lnTo>
                  <a:pt x="0" y="198361"/>
                </a:lnTo>
                <a:lnTo>
                  <a:pt x="4456610" y="198361"/>
                </a:lnTo>
                <a:lnTo>
                  <a:pt x="4456610" y="50800"/>
                </a:lnTo>
                <a:lnTo>
                  <a:pt x="4452602" y="31075"/>
                </a:lnTo>
                <a:lnTo>
                  <a:pt x="4441688" y="14922"/>
                </a:lnTo>
                <a:lnTo>
                  <a:pt x="4425535" y="4008"/>
                </a:lnTo>
                <a:lnTo>
                  <a:pt x="4405810" y="0"/>
                </a:lnTo>
                <a:close/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794" y="716721"/>
            <a:ext cx="338137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Schéma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représentant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l’architecture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Von</a:t>
            </a:r>
            <a:r>
              <a:rPr sz="1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Neumann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5688" y="762927"/>
            <a:ext cx="4513580" cy="2493010"/>
            <a:chOff x="75688" y="762927"/>
            <a:chExt cx="4513580" cy="2493010"/>
          </a:xfrm>
        </p:grpSpPr>
        <p:sp>
          <p:nvSpPr>
            <p:cNvPr id="7" name="object 7"/>
            <p:cNvSpPr/>
            <p:nvPr/>
          </p:nvSpPr>
          <p:spPr>
            <a:xfrm>
              <a:off x="75688" y="92240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0"/>
                  </a:moveTo>
                  <a:lnTo>
                    <a:pt x="4456941" y="5970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92519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93154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93789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88" y="94424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5679" y="94415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3142902"/>
              <a:ext cx="112713" cy="11271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3130202"/>
              <a:ext cx="125412" cy="12541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77292" y="3185553"/>
              <a:ext cx="4304665" cy="19050"/>
            </a:xfrm>
            <a:custGeom>
              <a:avLst/>
              <a:gdLst/>
              <a:ahLst/>
              <a:cxnLst/>
              <a:rect l="l" t="t" r="r" b="b"/>
              <a:pathLst>
                <a:path w="4304665" h="19050">
                  <a:moveTo>
                    <a:pt x="4304525" y="0"/>
                  </a:moveTo>
                  <a:lnTo>
                    <a:pt x="0" y="0"/>
                  </a:lnTo>
                  <a:lnTo>
                    <a:pt x="0" y="2603"/>
                  </a:lnTo>
                  <a:lnTo>
                    <a:pt x="0" y="5778"/>
                  </a:lnTo>
                  <a:lnTo>
                    <a:pt x="0" y="8953"/>
                  </a:lnTo>
                  <a:lnTo>
                    <a:pt x="0" y="12128"/>
                  </a:lnTo>
                  <a:lnTo>
                    <a:pt x="0" y="18478"/>
                  </a:lnTo>
                  <a:lnTo>
                    <a:pt x="4304525" y="18478"/>
                  </a:lnTo>
                  <a:lnTo>
                    <a:pt x="4304525" y="12128"/>
                  </a:lnTo>
                  <a:lnTo>
                    <a:pt x="4304525" y="8953"/>
                  </a:lnTo>
                  <a:lnTo>
                    <a:pt x="4304525" y="5778"/>
                  </a:lnTo>
                  <a:lnTo>
                    <a:pt x="4304525" y="2603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2008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2071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2135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2198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2262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2325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2389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77293" y="3245295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5015"/>
                  </a:moveTo>
                  <a:lnTo>
                    <a:pt x="4304535" y="5015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01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781977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785152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788327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791502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794677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797852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01027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04202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07377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810552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813727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816902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820077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823252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82642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829602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82642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47" y="832243"/>
              <a:ext cx="5715" cy="2316480"/>
            </a:xfrm>
            <a:custGeom>
              <a:avLst/>
              <a:gdLst/>
              <a:ahLst/>
              <a:cxnLst/>
              <a:rect l="l" t="t" r="r" b="b"/>
              <a:pathLst>
                <a:path w="5714" h="2316480">
                  <a:moveTo>
                    <a:pt x="5689" y="0"/>
                  </a:moveTo>
                  <a:lnTo>
                    <a:pt x="0" y="0"/>
                  </a:lnTo>
                  <a:lnTo>
                    <a:pt x="0" y="2316480"/>
                  </a:lnTo>
                  <a:lnTo>
                    <a:pt x="5689" y="231648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61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44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83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22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261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45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1984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24" y="832231"/>
              <a:ext cx="5715" cy="2316480"/>
            </a:xfrm>
            <a:custGeom>
              <a:avLst/>
              <a:gdLst/>
              <a:ahLst/>
              <a:cxnLst/>
              <a:rect l="l" t="t" r="r" b="b"/>
              <a:pathLst>
                <a:path w="5714" h="2316480">
                  <a:moveTo>
                    <a:pt x="5105" y="0"/>
                  </a:moveTo>
                  <a:lnTo>
                    <a:pt x="0" y="0"/>
                  </a:lnTo>
                  <a:lnTo>
                    <a:pt x="0" y="2316479"/>
                  </a:lnTo>
                  <a:lnTo>
                    <a:pt x="5105" y="2316479"/>
                  </a:lnTo>
                  <a:lnTo>
                    <a:pt x="510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967740"/>
              <a:ext cx="4457065" cy="2232025"/>
            </a:xfrm>
            <a:custGeom>
              <a:avLst/>
              <a:gdLst/>
              <a:ahLst/>
              <a:cxnLst/>
              <a:rect l="l" t="t" r="r" b="b"/>
              <a:pathLst>
                <a:path w="4457065" h="2232025">
                  <a:moveTo>
                    <a:pt x="4456610" y="0"/>
                  </a:moveTo>
                  <a:lnTo>
                    <a:pt x="0" y="0"/>
                  </a:lnTo>
                  <a:lnTo>
                    <a:pt x="0" y="2180718"/>
                  </a:lnTo>
                  <a:lnTo>
                    <a:pt x="4009" y="2200442"/>
                  </a:lnTo>
                  <a:lnTo>
                    <a:pt x="14924" y="2216595"/>
                  </a:lnTo>
                  <a:lnTo>
                    <a:pt x="31079" y="2227509"/>
                  </a:lnTo>
                  <a:lnTo>
                    <a:pt x="50804" y="2231518"/>
                  </a:lnTo>
                  <a:lnTo>
                    <a:pt x="4405810" y="2231518"/>
                  </a:lnTo>
                  <a:lnTo>
                    <a:pt x="4425535" y="2227509"/>
                  </a:lnTo>
                  <a:lnTo>
                    <a:pt x="4441688" y="2216595"/>
                  </a:lnTo>
                  <a:lnTo>
                    <a:pt x="4452602" y="2200442"/>
                  </a:lnTo>
                  <a:lnTo>
                    <a:pt x="4456610" y="2180718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20077"/>
              <a:ext cx="0" cy="2347595"/>
            </a:xfrm>
            <a:custGeom>
              <a:avLst/>
              <a:gdLst/>
              <a:ahLst/>
              <a:cxnLst/>
              <a:rect l="l" t="t" r="r" b="b"/>
              <a:pathLst>
                <a:path h="2347595">
                  <a:moveTo>
                    <a:pt x="0" y="234743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073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7946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7819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762927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706651" y="1413167"/>
              <a:ext cx="736600" cy="628650"/>
            </a:xfrm>
            <a:custGeom>
              <a:avLst/>
              <a:gdLst/>
              <a:ahLst/>
              <a:cxnLst/>
              <a:rect l="l" t="t" r="r" b="b"/>
              <a:pathLst>
                <a:path w="736600" h="628650">
                  <a:moveTo>
                    <a:pt x="0" y="314274"/>
                  </a:moveTo>
                  <a:lnTo>
                    <a:pt x="0" y="94272"/>
                  </a:lnTo>
                  <a:lnTo>
                    <a:pt x="7409" y="57575"/>
                  </a:lnTo>
                  <a:lnTo>
                    <a:pt x="27616" y="27609"/>
                  </a:lnTo>
                  <a:lnTo>
                    <a:pt x="57585" y="7407"/>
                  </a:lnTo>
                  <a:lnTo>
                    <a:pt x="94284" y="0"/>
                  </a:lnTo>
                  <a:lnTo>
                    <a:pt x="642277" y="0"/>
                  </a:lnTo>
                  <a:lnTo>
                    <a:pt x="678976" y="7407"/>
                  </a:lnTo>
                  <a:lnTo>
                    <a:pt x="708945" y="27609"/>
                  </a:lnTo>
                  <a:lnTo>
                    <a:pt x="729152" y="57575"/>
                  </a:lnTo>
                  <a:lnTo>
                    <a:pt x="736561" y="94272"/>
                  </a:lnTo>
                  <a:lnTo>
                    <a:pt x="736561" y="534276"/>
                  </a:lnTo>
                  <a:lnTo>
                    <a:pt x="729152" y="570975"/>
                  </a:lnTo>
                  <a:lnTo>
                    <a:pt x="708945" y="600944"/>
                  </a:lnTo>
                  <a:lnTo>
                    <a:pt x="678976" y="621151"/>
                  </a:lnTo>
                  <a:lnTo>
                    <a:pt x="642277" y="628561"/>
                  </a:lnTo>
                  <a:lnTo>
                    <a:pt x="94284" y="628561"/>
                  </a:lnTo>
                  <a:lnTo>
                    <a:pt x="57585" y="621151"/>
                  </a:lnTo>
                  <a:lnTo>
                    <a:pt x="27616" y="600944"/>
                  </a:lnTo>
                  <a:lnTo>
                    <a:pt x="7409" y="570975"/>
                  </a:lnTo>
                  <a:lnTo>
                    <a:pt x="0" y="534276"/>
                  </a:lnTo>
                  <a:lnTo>
                    <a:pt x="0" y="314274"/>
                  </a:lnTo>
                  <a:close/>
                </a:path>
              </a:pathLst>
            </a:custGeom>
            <a:ln w="12652">
              <a:solidFill>
                <a:srgbClr val="681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714639" y="1419491"/>
              <a:ext cx="724535" cy="615950"/>
            </a:xfrm>
            <a:custGeom>
              <a:avLst/>
              <a:gdLst/>
              <a:ahLst/>
              <a:cxnLst/>
              <a:rect l="l" t="t" r="r" b="b"/>
              <a:pathLst>
                <a:path w="724535" h="615950">
                  <a:moveTo>
                    <a:pt x="631532" y="0"/>
                  </a:moveTo>
                  <a:lnTo>
                    <a:pt x="92392" y="0"/>
                  </a:lnTo>
                  <a:lnTo>
                    <a:pt x="56428" y="7260"/>
                  </a:lnTo>
                  <a:lnTo>
                    <a:pt x="27060" y="27058"/>
                  </a:lnTo>
                  <a:lnTo>
                    <a:pt x="7260" y="56423"/>
                  </a:lnTo>
                  <a:lnTo>
                    <a:pt x="0" y="92379"/>
                  </a:lnTo>
                  <a:lnTo>
                    <a:pt x="0" y="307949"/>
                  </a:lnTo>
                  <a:lnTo>
                    <a:pt x="0" y="523519"/>
                  </a:lnTo>
                  <a:lnTo>
                    <a:pt x="7260" y="559483"/>
                  </a:lnTo>
                  <a:lnTo>
                    <a:pt x="27060" y="588851"/>
                  </a:lnTo>
                  <a:lnTo>
                    <a:pt x="56428" y="608651"/>
                  </a:lnTo>
                  <a:lnTo>
                    <a:pt x="92392" y="615911"/>
                  </a:lnTo>
                  <a:lnTo>
                    <a:pt x="631532" y="615911"/>
                  </a:lnTo>
                  <a:lnTo>
                    <a:pt x="667491" y="608651"/>
                  </a:lnTo>
                  <a:lnTo>
                    <a:pt x="696860" y="588851"/>
                  </a:lnTo>
                  <a:lnTo>
                    <a:pt x="716663" y="559483"/>
                  </a:lnTo>
                  <a:lnTo>
                    <a:pt x="723925" y="523519"/>
                  </a:lnTo>
                  <a:lnTo>
                    <a:pt x="723925" y="92379"/>
                  </a:lnTo>
                  <a:lnTo>
                    <a:pt x="716663" y="56423"/>
                  </a:lnTo>
                  <a:lnTo>
                    <a:pt x="696860" y="27058"/>
                  </a:lnTo>
                  <a:lnTo>
                    <a:pt x="667491" y="7260"/>
                  </a:lnTo>
                  <a:lnTo>
                    <a:pt x="631532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695983" y="2367184"/>
              <a:ext cx="736600" cy="628650"/>
            </a:xfrm>
            <a:custGeom>
              <a:avLst/>
              <a:gdLst/>
              <a:ahLst/>
              <a:cxnLst/>
              <a:rect l="l" t="t" r="r" b="b"/>
              <a:pathLst>
                <a:path w="736600" h="628650">
                  <a:moveTo>
                    <a:pt x="0" y="314285"/>
                  </a:moveTo>
                  <a:lnTo>
                    <a:pt x="0" y="94287"/>
                  </a:lnTo>
                  <a:lnTo>
                    <a:pt x="7409" y="57587"/>
                  </a:lnTo>
                  <a:lnTo>
                    <a:pt x="27616" y="27617"/>
                  </a:lnTo>
                  <a:lnTo>
                    <a:pt x="57585" y="7410"/>
                  </a:lnTo>
                  <a:lnTo>
                    <a:pt x="94284" y="0"/>
                  </a:lnTo>
                  <a:lnTo>
                    <a:pt x="642277" y="0"/>
                  </a:lnTo>
                  <a:lnTo>
                    <a:pt x="678976" y="7410"/>
                  </a:lnTo>
                  <a:lnTo>
                    <a:pt x="708945" y="27617"/>
                  </a:lnTo>
                  <a:lnTo>
                    <a:pt x="729152" y="57587"/>
                  </a:lnTo>
                  <a:lnTo>
                    <a:pt x="736561" y="94287"/>
                  </a:lnTo>
                  <a:lnTo>
                    <a:pt x="736561" y="534282"/>
                  </a:lnTo>
                  <a:lnTo>
                    <a:pt x="729152" y="570982"/>
                  </a:lnTo>
                  <a:lnTo>
                    <a:pt x="708945" y="600952"/>
                  </a:lnTo>
                  <a:lnTo>
                    <a:pt x="678976" y="621159"/>
                  </a:lnTo>
                  <a:lnTo>
                    <a:pt x="642277" y="628569"/>
                  </a:lnTo>
                  <a:lnTo>
                    <a:pt x="94284" y="628569"/>
                  </a:lnTo>
                  <a:lnTo>
                    <a:pt x="57585" y="621159"/>
                  </a:lnTo>
                  <a:lnTo>
                    <a:pt x="27616" y="600952"/>
                  </a:lnTo>
                  <a:lnTo>
                    <a:pt x="7409" y="570982"/>
                  </a:lnTo>
                  <a:lnTo>
                    <a:pt x="0" y="534282"/>
                  </a:lnTo>
                  <a:lnTo>
                    <a:pt x="0" y="314285"/>
                  </a:lnTo>
                  <a:close/>
                </a:path>
              </a:pathLst>
            </a:custGeom>
            <a:ln w="12652">
              <a:solidFill>
                <a:srgbClr val="681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702447" y="2373509"/>
              <a:ext cx="724535" cy="615950"/>
            </a:xfrm>
            <a:custGeom>
              <a:avLst/>
              <a:gdLst/>
              <a:ahLst/>
              <a:cxnLst/>
              <a:rect l="l" t="t" r="r" b="b"/>
              <a:pathLst>
                <a:path w="724535" h="615950">
                  <a:moveTo>
                    <a:pt x="631532" y="0"/>
                  </a:moveTo>
                  <a:lnTo>
                    <a:pt x="92392" y="0"/>
                  </a:lnTo>
                  <a:lnTo>
                    <a:pt x="56428" y="7260"/>
                  </a:lnTo>
                  <a:lnTo>
                    <a:pt x="27060" y="27060"/>
                  </a:lnTo>
                  <a:lnTo>
                    <a:pt x="7260" y="56427"/>
                  </a:lnTo>
                  <a:lnTo>
                    <a:pt x="0" y="92388"/>
                  </a:lnTo>
                  <a:lnTo>
                    <a:pt x="0" y="307961"/>
                  </a:lnTo>
                  <a:lnTo>
                    <a:pt x="0" y="523528"/>
                  </a:lnTo>
                  <a:lnTo>
                    <a:pt x="7260" y="559489"/>
                  </a:lnTo>
                  <a:lnTo>
                    <a:pt x="27060" y="588855"/>
                  </a:lnTo>
                  <a:lnTo>
                    <a:pt x="56428" y="608655"/>
                  </a:lnTo>
                  <a:lnTo>
                    <a:pt x="92392" y="615915"/>
                  </a:lnTo>
                  <a:lnTo>
                    <a:pt x="631532" y="615915"/>
                  </a:lnTo>
                  <a:lnTo>
                    <a:pt x="667489" y="608655"/>
                  </a:lnTo>
                  <a:lnTo>
                    <a:pt x="696853" y="588855"/>
                  </a:lnTo>
                  <a:lnTo>
                    <a:pt x="716652" y="559489"/>
                  </a:lnTo>
                  <a:lnTo>
                    <a:pt x="723912" y="523528"/>
                  </a:lnTo>
                  <a:lnTo>
                    <a:pt x="723912" y="92388"/>
                  </a:lnTo>
                  <a:lnTo>
                    <a:pt x="716652" y="56427"/>
                  </a:lnTo>
                  <a:lnTo>
                    <a:pt x="696853" y="27060"/>
                  </a:lnTo>
                  <a:lnTo>
                    <a:pt x="667489" y="7260"/>
                  </a:lnTo>
                  <a:lnTo>
                    <a:pt x="631532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1603095" y="994181"/>
            <a:ext cx="967740" cy="216281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82550" rIns="0" bIns="0" rtlCol="0">
            <a:spAutoFit/>
          </a:bodyPr>
          <a:lstStyle/>
          <a:p>
            <a:pPr marL="226695">
              <a:lnSpc>
                <a:spcPct val="100000"/>
              </a:lnSpc>
              <a:spcBef>
                <a:spcPts val="650"/>
              </a:spcBef>
            </a:pPr>
            <a:r>
              <a:rPr sz="1000" spc="605" dirty="0">
                <a:solidFill>
                  <a:srgbClr val="0000FF"/>
                </a:solidFill>
                <a:latin typeface="Arial"/>
                <a:cs typeface="Arial"/>
              </a:rPr>
              <a:t>*</a:t>
            </a:r>
            <a:r>
              <a:rPr sz="1000" spc="22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400" spc="90" dirty="0">
                <a:solidFill>
                  <a:srgbClr val="0000FF"/>
                </a:solidFill>
                <a:latin typeface="Cambria"/>
                <a:cs typeface="Cambria"/>
              </a:rPr>
              <a:t>cpu</a:t>
            </a:r>
            <a:endParaRPr sz="1400">
              <a:latin typeface="Cambria"/>
              <a:cs typeface="Cambria"/>
            </a:endParaRPr>
          </a:p>
          <a:p>
            <a:pPr marL="297180">
              <a:lnSpc>
                <a:spcPct val="100000"/>
              </a:lnSpc>
              <a:spcBef>
                <a:spcPts val="680"/>
              </a:spcBef>
            </a:pPr>
            <a:r>
              <a:rPr sz="1200" spc="135" dirty="0">
                <a:solidFill>
                  <a:srgbClr val="681900"/>
                </a:solidFill>
                <a:latin typeface="Cambria"/>
                <a:cs typeface="Cambria"/>
              </a:rPr>
              <a:t>ual</a:t>
            </a:r>
            <a:endParaRPr sz="1200">
              <a:latin typeface="Cambria"/>
              <a:cs typeface="Cambria"/>
            </a:endParaRPr>
          </a:p>
          <a:p>
            <a:pPr marL="149225">
              <a:lnSpc>
                <a:spcPct val="100000"/>
              </a:lnSpc>
              <a:spcBef>
                <a:spcPts val="45"/>
              </a:spcBef>
            </a:pPr>
            <a:r>
              <a:rPr sz="900" dirty="0">
                <a:latin typeface="Tahoma"/>
                <a:cs typeface="Tahoma"/>
              </a:rPr>
              <a:t>Unité</a:t>
            </a:r>
            <a:r>
              <a:rPr sz="900" spc="195" dirty="0">
                <a:latin typeface="Tahoma"/>
                <a:cs typeface="Tahoma"/>
              </a:rPr>
              <a:t>  </a:t>
            </a:r>
            <a:r>
              <a:rPr sz="900" spc="-10" dirty="0">
                <a:latin typeface="Tahoma"/>
                <a:cs typeface="Tahoma"/>
              </a:rPr>
              <a:t>arith-</a:t>
            </a:r>
            <a:endParaRPr sz="900">
              <a:latin typeface="Tahoma"/>
              <a:cs typeface="Tahoma"/>
            </a:endParaRPr>
          </a:p>
          <a:p>
            <a:pPr marL="149225" marR="163195">
              <a:lnSpc>
                <a:spcPct val="111100"/>
              </a:lnSpc>
              <a:tabLst>
                <a:tab pos="702310" algn="l"/>
              </a:tabLst>
            </a:pPr>
            <a:r>
              <a:rPr sz="900" spc="-10" dirty="0">
                <a:latin typeface="Tahoma"/>
                <a:cs typeface="Tahoma"/>
              </a:rPr>
              <a:t>métique</a:t>
            </a:r>
            <a:r>
              <a:rPr sz="900" dirty="0">
                <a:latin typeface="Tahoma"/>
                <a:cs typeface="Tahoma"/>
              </a:rPr>
              <a:t>	</a:t>
            </a:r>
            <a:r>
              <a:rPr sz="900" spc="-35" dirty="0">
                <a:latin typeface="Tahoma"/>
                <a:cs typeface="Tahoma"/>
              </a:rPr>
              <a:t>et </a:t>
            </a:r>
            <a:r>
              <a:rPr sz="900" spc="-10" dirty="0">
                <a:latin typeface="Tahoma"/>
                <a:cs typeface="Tahoma"/>
              </a:rPr>
              <a:t>logique</a:t>
            </a:r>
            <a:endParaRPr sz="9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9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55"/>
              </a:spcBef>
            </a:pPr>
            <a:endParaRPr sz="900">
              <a:latin typeface="Tahoma"/>
              <a:cs typeface="Tahoma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1200" spc="90" dirty="0">
                <a:solidFill>
                  <a:srgbClr val="681900"/>
                </a:solidFill>
                <a:latin typeface="Cambria"/>
                <a:cs typeface="Cambria"/>
              </a:rPr>
              <a:t>uc</a:t>
            </a:r>
            <a:endParaRPr sz="1200">
              <a:latin typeface="Cambria"/>
              <a:cs typeface="Cambria"/>
            </a:endParaRPr>
          </a:p>
          <a:p>
            <a:pPr marL="137160" marR="172720">
              <a:lnSpc>
                <a:spcPts val="1200"/>
              </a:lnSpc>
              <a:tabLst>
                <a:tab pos="673100" algn="l"/>
              </a:tabLst>
            </a:pPr>
            <a:r>
              <a:rPr sz="900" spc="-10" dirty="0">
                <a:latin typeface="Tahoma"/>
                <a:cs typeface="Tahoma"/>
              </a:rPr>
              <a:t>Unité</a:t>
            </a:r>
            <a:r>
              <a:rPr sz="900" dirty="0">
                <a:latin typeface="Tahoma"/>
                <a:cs typeface="Tahoma"/>
              </a:rPr>
              <a:t>	</a:t>
            </a:r>
            <a:r>
              <a:rPr sz="900" spc="-65" dirty="0">
                <a:latin typeface="Tahoma"/>
                <a:cs typeface="Tahoma"/>
              </a:rPr>
              <a:t>de </a:t>
            </a:r>
            <a:r>
              <a:rPr sz="900" spc="-10" dirty="0">
                <a:latin typeface="Tahoma"/>
                <a:cs typeface="Tahoma"/>
              </a:rPr>
              <a:t>contrôle</a:t>
            </a:r>
            <a:endParaRPr sz="9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sp>
        <p:nvSpPr>
          <p:cNvPr id="4" name="object 4"/>
          <p:cNvSpPr/>
          <p:nvPr/>
        </p:nvSpPr>
        <p:spPr>
          <a:xfrm>
            <a:off x="75689" y="737997"/>
            <a:ext cx="4457065" cy="198755"/>
          </a:xfrm>
          <a:custGeom>
            <a:avLst/>
            <a:gdLst/>
            <a:ahLst/>
            <a:cxnLst/>
            <a:rect l="l" t="t" r="r" b="b"/>
            <a:pathLst>
              <a:path w="4457065" h="198755">
                <a:moveTo>
                  <a:pt x="4405810" y="0"/>
                </a:moveTo>
                <a:lnTo>
                  <a:pt x="50804" y="0"/>
                </a:lnTo>
                <a:lnTo>
                  <a:pt x="31079" y="4008"/>
                </a:lnTo>
                <a:lnTo>
                  <a:pt x="14924" y="14922"/>
                </a:lnTo>
                <a:lnTo>
                  <a:pt x="4009" y="31075"/>
                </a:lnTo>
                <a:lnTo>
                  <a:pt x="0" y="50800"/>
                </a:lnTo>
                <a:lnTo>
                  <a:pt x="0" y="198361"/>
                </a:lnTo>
                <a:lnTo>
                  <a:pt x="4456610" y="198361"/>
                </a:lnTo>
                <a:lnTo>
                  <a:pt x="4456610" y="50800"/>
                </a:lnTo>
                <a:lnTo>
                  <a:pt x="4452602" y="31075"/>
                </a:lnTo>
                <a:lnTo>
                  <a:pt x="4441688" y="14922"/>
                </a:lnTo>
                <a:lnTo>
                  <a:pt x="4425535" y="4008"/>
                </a:lnTo>
                <a:lnTo>
                  <a:pt x="4405810" y="0"/>
                </a:lnTo>
                <a:close/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794" y="716721"/>
            <a:ext cx="338137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Schéma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représentant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l’architecture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Von</a:t>
            </a:r>
            <a:r>
              <a:rPr sz="1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Neumann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5688" y="762927"/>
            <a:ext cx="4513580" cy="2493010"/>
            <a:chOff x="75688" y="762927"/>
            <a:chExt cx="4513580" cy="2493010"/>
          </a:xfrm>
        </p:grpSpPr>
        <p:sp>
          <p:nvSpPr>
            <p:cNvPr id="7" name="object 7"/>
            <p:cNvSpPr/>
            <p:nvPr/>
          </p:nvSpPr>
          <p:spPr>
            <a:xfrm>
              <a:off x="75688" y="92240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0"/>
                  </a:moveTo>
                  <a:lnTo>
                    <a:pt x="4456941" y="5970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92519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93154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93789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88" y="94424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5679" y="94415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3142902"/>
              <a:ext cx="112713" cy="11271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3130202"/>
              <a:ext cx="125412" cy="12541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77292" y="3185553"/>
              <a:ext cx="4304665" cy="19050"/>
            </a:xfrm>
            <a:custGeom>
              <a:avLst/>
              <a:gdLst/>
              <a:ahLst/>
              <a:cxnLst/>
              <a:rect l="l" t="t" r="r" b="b"/>
              <a:pathLst>
                <a:path w="4304665" h="19050">
                  <a:moveTo>
                    <a:pt x="4304525" y="0"/>
                  </a:moveTo>
                  <a:lnTo>
                    <a:pt x="0" y="0"/>
                  </a:lnTo>
                  <a:lnTo>
                    <a:pt x="0" y="2603"/>
                  </a:lnTo>
                  <a:lnTo>
                    <a:pt x="0" y="5778"/>
                  </a:lnTo>
                  <a:lnTo>
                    <a:pt x="0" y="8953"/>
                  </a:lnTo>
                  <a:lnTo>
                    <a:pt x="0" y="12128"/>
                  </a:lnTo>
                  <a:lnTo>
                    <a:pt x="0" y="18478"/>
                  </a:lnTo>
                  <a:lnTo>
                    <a:pt x="4304525" y="18478"/>
                  </a:lnTo>
                  <a:lnTo>
                    <a:pt x="4304525" y="12128"/>
                  </a:lnTo>
                  <a:lnTo>
                    <a:pt x="4304525" y="8953"/>
                  </a:lnTo>
                  <a:lnTo>
                    <a:pt x="4304525" y="5778"/>
                  </a:lnTo>
                  <a:lnTo>
                    <a:pt x="4304525" y="2603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2008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2071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2135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2198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2262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2325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2389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77293" y="3245295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5015"/>
                  </a:moveTo>
                  <a:lnTo>
                    <a:pt x="4304535" y="5015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01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781977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785152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788327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791502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794677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797852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01027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04202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07377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810552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813727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816902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820077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823252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82642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829602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82642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47" y="832243"/>
              <a:ext cx="5715" cy="2316480"/>
            </a:xfrm>
            <a:custGeom>
              <a:avLst/>
              <a:gdLst/>
              <a:ahLst/>
              <a:cxnLst/>
              <a:rect l="l" t="t" r="r" b="b"/>
              <a:pathLst>
                <a:path w="5714" h="2316480">
                  <a:moveTo>
                    <a:pt x="5689" y="0"/>
                  </a:moveTo>
                  <a:lnTo>
                    <a:pt x="0" y="0"/>
                  </a:lnTo>
                  <a:lnTo>
                    <a:pt x="0" y="2316480"/>
                  </a:lnTo>
                  <a:lnTo>
                    <a:pt x="5689" y="231648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61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44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83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22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261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45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1984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24" y="832231"/>
              <a:ext cx="5715" cy="2316480"/>
            </a:xfrm>
            <a:custGeom>
              <a:avLst/>
              <a:gdLst/>
              <a:ahLst/>
              <a:cxnLst/>
              <a:rect l="l" t="t" r="r" b="b"/>
              <a:pathLst>
                <a:path w="5714" h="2316480">
                  <a:moveTo>
                    <a:pt x="5105" y="0"/>
                  </a:moveTo>
                  <a:lnTo>
                    <a:pt x="0" y="0"/>
                  </a:lnTo>
                  <a:lnTo>
                    <a:pt x="0" y="2316479"/>
                  </a:lnTo>
                  <a:lnTo>
                    <a:pt x="5105" y="2316479"/>
                  </a:lnTo>
                  <a:lnTo>
                    <a:pt x="510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967740"/>
              <a:ext cx="4457065" cy="2232025"/>
            </a:xfrm>
            <a:custGeom>
              <a:avLst/>
              <a:gdLst/>
              <a:ahLst/>
              <a:cxnLst/>
              <a:rect l="l" t="t" r="r" b="b"/>
              <a:pathLst>
                <a:path w="4457065" h="2232025">
                  <a:moveTo>
                    <a:pt x="4456610" y="0"/>
                  </a:moveTo>
                  <a:lnTo>
                    <a:pt x="0" y="0"/>
                  </a:lnTo>
                  <a:lnTo>
                    <a:pt x="0" y="2180718"/>
                  </a:lnTo>
                  <a:lnTo>
                    <a:pt x="4009" y="2200442"/>
                  </a:lnTo>
                  <a:lnTo>
                    <a:pt x="14924" y="2216595"/>
                  </a:lnTo>
                  <a:lnTo>
                    <a:pt x="31079" y="2227509"/>
                  </a:lnTo>
                  <a:lnTo>
                    <a:pt x="50804" y="2231518"/>
                  </a:lnTo>
                  <a:lnTo>
                    <a:pt x="4405810" y="2231518"/>
                  </a:lnTo>
                  <a:lnTo>
                    <a:pt x="4425535" y="2227509"/>
                  </a:lnTo>
                  <a:lnTo>
                    <a:pt x="4441688" y="2216595"/>
                  </a:lnTo>
                  <a:lnTo>
                    <a:pt x="4452602" y="2200442"/>
                  </a:lnTo>
                  <a:lnTo>
                    <a:pt x="4456610" y="2180718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20077"/>
              <a:ext cx="0" cy="2347595"/>
            </a:xfrm>
            <a:custGeom>
              <a:avLst/>
              <a:gdLst/>
              <a:ahLst/>
              <a:cxnLst/>
              <a:rect l="l" t="t" r="r" b="b"/>
              <a:pathLst>
                <a:path h="2347595">
                  <a:moveTo>
                    <a:pt x="0" y="234743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073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7946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7819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762927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207551" y="1411960"/>
            <a:ext cx="805180" cy="1165225"/>
          </a:xfrm>
          <a:prstGeom prst="rect">
            <a:avLst/>
          </a:prstGeom>
          <a:solidFill>
            <a:srgbClr val="FFFFFF"/>
          </a:solidFill>
          <a:ln w="8856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100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  <a:spcBef>
                <a:spcPts val="5"/>
              </a:spcBef>
            </a:pPr>
            <a:r>
              <a:rPr sz="1000" spc="660" dirty="0">
                <a:solidFill>
                  <a:srgbClr val="FF0000"/>
                </a:solidFill>
                <a:latin typeface="Arial"/>
                <a:cs typeface="Arial"/>
              </a:rPr>
              <a:t>�</a:t>
            </a:r>
            <a:r>
              <a:rPr sz="1000" spc="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spc="-30" dirty="0">
                <a:solidFill>
                  <a:srgbClr val="FF0000"/>
                </a:solidFill>
                <a:latin typeface="Arial"/>
                <a:cs typeface="Arial"/>
              </a:rPr>
              <a:t>Mémoire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1689657" y="1406840"/>
            <a:ext cx="760095" cy="1595755"/>
            <a:chOff x="1689657" y="1406840"/>
            <a:chExt cx="760095" cy="1595755"/>
          </a:xfrm>
        </p:grpSpPr>
        <p:sp>
          <p:nvSpPr>
            <p:cNvPr id="58" name="object 58"/>
            <p:cNvSpPr/>
            <p:nvPr/>
          </p:nvSpPr>
          <p:spPr>
            <a:xfrm>
              <a:off x="1706651" y="1413167"/>
              <a:ext cx="736600" cy="628650"/>
            </a:xfrm>
            <a:custGeom>
              <a:avLst/>
              <a:gdLst/>
              <a:ahLst/>
              <a:cxnLst/>
              <a:rect l="l" t="t" r="r" b="b"/>
              <a:pathLst>
                <a:path w="736600" h="628650">
                  <a:moveTo>
                    <a:pt x="0" y="314274"/>
                  </a:moveTo>
                  <a:lnTo>
                    <a:pt x="0" y="94272"/>
                  </a:lnTo>
                  <a:lnTo>
                    <a:pt x="7409" y="57575"/>
                  </a:lnTo>
                  <a:lnTo>
                    <a:pt x="27616" y="27609"/>
                  </a:lnTo>
                  <a:lnTo>
                    <a:pt x="57585" y="7407"/>
                  </a:lnTo>
                  <a:lnTo>
                    <a:pt x="94284" y="0"/>
                  </a:lnTo>
                  <a:lnTo>
                    <a:pt x="642277" y="0"/>
                  </a:lnTo>
                  <a:lnTo>
                    <a:pt x="678976" y="7407"/>
                  </a:lnTo>
                  <a:lnTo>
                    <a:pt x="708945" y="27609"/>
                  </a:lnTo>
                  <a:lnTo>
                    <a:pt x="729152" y="57575"/>
                  </a:lnTo>
                  <a:lnTo>
                    <a:pt x="736561" y="94272"/>
                  </a:lnTo>
                  <a:lnTo>
                    <a:pt x="736561" y="534276"/>
                  </a:lnTo>
                  <a:lnTo>
                    <a:pt x="729152" y="570975"/>
                  </a:lnTo>
                  <a:lnTo>
                    <a:pt x="708945" y="600944"/>
                  </a:lnTo>
                  <a:lnTo>
                    <a:pt x="678976" y="621151"/>
                  </a:lnTo>
                  <a:lnTo>
                    <a:pt x="642277" y="628561"/>
                  </a:lnTo>
                  <a:lnTo>
                    <a:pt x="94284" y="628561"/>
                  </a:lnTo>
                  <a:lnTo>
                    <a:pt x="57585" y="621151"/>
                  </a:lnTo>
                  <a:lnTo>
                    <a:pt x="27616" y="600944"/>
                  </a:lnTo>
                  <a:lnTo>
                    <a:pt x="7409" y="570975"/>
                  </a:lnTo>
                  <a:lnTo>
                    <a:pt x="0" y="534276"/>
                  </a:lnTo>
                  <a:lnTo>
                    <a:pt x="0" y="314274"/>
                  </a:lnTo>
                  <a:close/>
                </a:path>
              </a:pathLst>
            </a:custGeom>
            <a:ln w="12652">
              <a:solidFill>
                <a:srgbClr val="681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714639" y="1419491"/>
              <a:ext cx="724535" cy="615950"/>
            </a:xfrm>
            <a:custGeom>
              <a:avLst/>
              <a:gdLst/>
              <a:ahLst/>
              <a:cxnLst/>
              <a:rect l="l" t="t" r="r" b="b"/>
              <a:pathLst>
                <a:path w="724535" h="615950">
                  <a:moveTo>
                    <a:pt x="631532" y="0"/>
                  </a:moveTo>
                  <a:lnTo>
                    <a:pt x="92392" y="0"/>
                  </a:lnTo>
                  <a:lnTo>
                    <a:pt x="56428" y="7260"/>
                  </a:lnTo>
                  <a:lnTo>
                    <a:pt x="27060" y="27058"/>
                  </a:lnTo>
                  <a:lnTo>
                    <a:pt x="7260" y="56423"/>
                  </a:lnTo>
                  <a:lnTo>
                    <a:pt x="0" y="92379"/>
                  </a:lnTo>
                  <a:lnTo>
                    <a:pt x="0" y="307949"/>
                  </a:lnTo>
                  <a:lnTo>
                    <a:pt x="0" y="523519"/>
                  </a:lnTo>
                  <a:lnTo>
                    <a:pt x="7260" y="559483"/>
                  </a:lnTo>
                  <a:lnTo>
                    <a:pt x="27060" y="588851"/>
                  </a:lnTo>
                  <a:lnTo>
                    <a:pt x="56428" y="608651"/>
                  </a:lnTo>
                  <a:lnTo>
                    <a:pt x="92392" y="615911"/>
                  </a:lnTo>
                  <a:lnTo>
                    <a:pt x="631532" y="615911"/>
                  </a:lnTo>
                  <a:lnTo>
                    <a:pt x="667491" y="608651"/>
                  </a:lnTo>
                  <a:lnTo>
                    <a:pt x="696860" y="588851"/>
                  </a:lnTo>
                  <a:lnTo>
                    <a:pt x="716663" y="559483"/>
                  </a:lnTo>
                  <a:lnTo>
                    <a:pt x="723925" y="523519"/>
                  </a:lnTo>
                  <a:lnTo>
                    <a:pt x="723925" y="92379"/>
                  </a:lnTo>
                  <a:lnTo>
                    <a:pt x="716663" y="56423"/>
                  </a:lnTo>
                  <a:lnTo>
                    <a:pt x="696860" y="27058"/>
                  </a:lnTo>
                  <a:lnTo>
                    <a:pt x="667491" y="7260"/>
                  </a:lnTo>
                  <a:lnTo>
                    <a:pt x="631532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695983" y="2367184"/>
              <a:ext cx="736600" cy="628650"/>
            </a:xfrm>
            <a:custGeom>
              <a:avLst/>
              <a:gdLst/>
              <a:ahLst/>
              <a:cxnLst/>
              <a:rect l="l" t="t" r="r" b="b"/>
              <a:pathLst>
                <a:path w="736600" h="628650">
                  <a:moveTo>
                    <a:pt x="0" y="314285"/>
                  </a:moveTo>
                  <a:lnTo>
                    <a:pt x="0" y="94287"/>
                  </a:lnTo>
                  <a:lnTo>
                    <a:pt x="7409" y="57587"/>
                  </a:lnTo>
                  <a:lnTo>
                    <a:pt x="27616" y="27617"/>
                  </a:lnTo>
                  <a:lnTo>
                    <a:pt x="57585" y="7410"/>
                  </a:lnTo>
                  <a:lnTo>
                    <a:pt x="94284" y="0"/>
                  </a:lnTo>
                  <a:lnTo>
                    <a:pt x="642277" y="0"/>
                  </a:lnTo>
                  <a:lnTo>
                    <a:pt x="678976" y="7410"/>
                  </a:lnTo>
                  <a:lnTo>
                    <a:pt x="708945" y="27617"/>
                  </a:lnTo>
                  <a:lnTo>
                    <a:pt x="729152" y="57587"/>
                  </a:lnTo>
                  <a:lnTo>
                    <a:pt x="736561" y="94287"/>
                  </a:lnTo>
                  <a:lnTo>
                    <a:pt x="736561" y="534282"/>
                  </a:lnTo>
                  <a:lnTo>
                    <a:pt x="729152" y="570982"/>
                  </a:lnTo>
                  <a:lnTo>
                    <a:pt x="708945" y="600952"/>
                  </a:lnTo>
                  <a:lnTo>
                    <a:pt x="678976" y="621159"/>
                  </a:lnTo>
                  <a:lnTo>
                    <a:pt x="642277" y="628569"/>
                  </a:lnTo>
                  <a:lnTo>
                    <a:pt x="94284" y="628569"/>
                  </a:lnTo>
                  <a:lnTo>
                    <a:pt x="57585" y="621159"/>
                  </a:lnTo>
                  <a:lnTo>
                    <a:pt x="27616" y="600952"/>
                  </a:lnTo>
                  <a:lnTo>
                    <a:pt x="7409" y="570982"/>
                  </a:lnTo>
                  <a:lnTo>
                    <a:pt x="0" y="534282"/>
                  </a:lnTo>
                  <a:lnTo>
                    <a:pt x="0" y="314285"/>
                  </a:lnTo>
                  <a:close/>
                </a:path>
              </a:pathLst>
            </a:custGeom>
            <a:ln w="12652">
              <a:solidFill>
                <a:srgbClr val="681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702447" y="2373509"/>
              <a:ext cx="724535" cy="615950"/>
            </a:xfrm>
            <a:custGeom>
              <a:avLst/>
              <a:gdLst/>
              <a:ahLst/>
              <a:cxnLst/>
              <a:rect l="l" t="t" r="r" b="b"/>
              <a:pathLst>
                <a:path w="724535" h="615950">
                  <a:moveTo>
                    <a:pt x="631532" y="0"/>
                  </a:moveTo>
                  <a:lnTo>
                    <a:pt x="92392" y="0"/>
                  </a:lnTo>
                  <a:lnTo>
                    <a:pt x="56428" y="7260"/>
                  </a:lnTo>
                  <a:lnTo>
                    <a:pt x="27060" y="27060"/>
                  </a:lnTo>
                  <a:lnTo>
                    <a:pt x="7260" y="56427"/>
                  </a:lnTo>
                  <a:lnTo>
                    <a:pt x="0" y="92388"/>
                  </a:lnTo>
                  <a:lnTo>
                    <a:pt x="0" y="307961"/>
                  </a:lnTo>
                  <a:lnTo>
                    <a:pt x="0" y="523528"/>
                  </a:lnTo>
                  <a:lnTo>
                    <a:pt x="7260" y="559489"/>
                  </a:lnTo>
                  <a:lnTo>
                    <a:pt x="27060" y="588855"/>
                  </a:lnTo>
                  <a:lnTo>
                    <a:pt x="56428" y="608655"/>
                  </a:lnTo>
                  <a:lnTo>
                    <a:pt x="92392" y="615915"/>
                  </a:lnTo>
                  <a:lnTo>
                    <a:pt x="631532" y="615915"/>
                  </a:lnTo>
                  <a:lnTo>
                    <a:pt x="667489" y="608655"/>
                  </a:lnTo>
                  <a:lnTo>
                    <a:pt x="696853" y="588855"/>
                  </a:lnTo>
                  <a:lnTo>
                    <a:pt x="716652" y="559489"/>
                  </a:lnTo>
                  <a:lnTo>
                    <a:pt x="723912" y="523528"/>
                  </a:lnTo>
                  <a:lnTo>
                    <a:pt x="723912" y="92388"/>
                  </a:lnTo>
                  <a:lnTo>
                    <a:pt x="716652" y="56427"/>
                  </a:lnTo>
                  <a:lnTo>
                    <a:pt x="696853" y="27060"/>
                  </a:lnTo>
                  <a:lnTo>
                    <a:pt x="667489" y="7260"/>
                  </a:lnTo>
                  <a:lnTo>
                    <a:pt x="631532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1603095" y="994181"/>
            <a:ext cx="967740" cy="216281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82550" rIns="0" bIns="0" rtlCol="0">
            <a:spAutoFit/>
          </a:bodyPr>
          <a:lstStyle/>
          <a:p>
            <a:pPr marL="226695">
              <a:lnSpc>
                <a:spcPct val="100000"/>
              </a:lnSpc>
              <a:spcBef>
                <a:spcPts val="650"/>
              </a:spcBef>
            </a:pPr>
            <a:r>
              <a:rPr sz="1000" spc="605" dirty="0">
                <a:solidFill>
                  <a:srgbClr val="0000FF"/>
                </a:solidFill>
                <a:latin typeface="Arial"/>
                <a:cs typeface="Arial"/>
              </a:rPr>
              <a:t>*</a:t>
            </a:r>
            <a:r>
              <a:rPr sz="1000" spc="22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400" spc="90" dirty="0">
                <a:solidFill>
                  <a:srgbClr val="0000FF"/>
                </a:solidFill>
                <a:latin typeface="Cambria"/>
                <a:cs typeface="Cambria"/>
              </a:rPr>
              <a:t>cpu</a:t>
            </a:r>
            <a:endParaRPr sz="1400">
              <a:latin typeface="Cambria"/>
              <a:cs typeface="Cambria"/>
            </a:endParaRPr>
          </a:p>
          <a:p>
            <a:pPr marL="297180">
              <a:lnSpc>
                <a:spcPct val="100000"/>
              </a:lnSpc>
              <a:spcBef>
                <a:spcPts val="680"/>
              </a:spcBef>
            </a:pPr>
            <a:r>
              <a:rPr sz="1200" spc="135" dirty="0">
                <a:solidFill>
                  <a:srgbClr val="681900"/>
                </a:solidFill>
                <a:latin typeface="Cambria"/>
                <a:cs typeface="Cambria"/>
              </a:rPr>
              <a:t>ual</a:t>
            </a:r>
            <a:endParaRPr sz="1200">
              <a:latin typeface="Cambria"/>
              <a:cs typeface="Cambria"/>
            </a:endParaRPr>
          </a:p>
          <a:p>
            <a:pPr marL="149225">
              <a:lnSpc>
                <a:spcPct val="100000"/>
              </a:lnSpc>
              <a:spcBef>
                <a:spcPts val="45"/>
              </a:spcBef>
            </a:pPr>
            <a:r>
              <a:rPr sz="900" dirty="0">
                <a:latin typeface="Tahoma"/>
                <a:cs typeface="Tahoma"/>
              </a:rPr>
              <a:t>Unité</a:t>
            </a:r>
            <a:r>
              <a:rPr sz="900" spc="195" dirty="0">
                <a:latin typeface="Tahoma"/>
                <a:cs typeface="Tahoma"/>
              </a:rPr>
              <a:t>  </a:t>
            </a:r>
            <a:r>
              <a:rPr sz="900" spc="-10" dirty="0">
                <a:latin typeface="Tahoma"/>
                <a:cs typeface="Tahoma"/>
              </a:rPr>
              <a:t>arith-</a:t>
            </a:r>
            <a:endParaRPr sz="900">
              <a:latin typeface="Tahoma"/>
              <a:cs typeface="Tahoma"/>
            </a:endParaRPr>
          </a:p>
          <a:p>
            <a:pPr marL="149225" marR="163195">
              <a:lnSpc>
                <a:spcPct val="111100"/>
              </a:lnSpc>
              <a:tabLst>
                <a:tab pos="702310" algn="l"/>
              </a:tabLst>
            </a:pPr>
            <a:r>
              <a:rPr sz="900" spc="-10" dirty="0">
                <a:latin typeface="Tahoma"/>
                <a:cs typeface="Tahoma"/>
              </a:rPr>
              <a:t>métique</a:t>
            </a:r>
            <a:r>
              <a:rPr sz="900" dirty="0">
                <a:latin typeface="Tahoma"/>
                <a:cs typeface="Tahoma"/>
              </a:rPr>
              <a:t>	</a:t>
            </a:r>
            <a:r>
              <a:rPr sz="900" spc="-35" dirty="0">
                <a:latin typeface="Tahoma"/>
                <a:cs typeface="Tahoma"/>
              </a:rPr>
              <a:t>et </a:t>
            </a:r>
            <a:r>
              <a:rPr sz="900" spc="-10" dirty="0">
                <a:latin typeface="Tahoma"/>
                <a:cs typeface="Tahoma"/>
              </a:rPr>
              <a:t>logique</a:t>
            </a:r>
            <a:endParaRPr sz="9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9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55"/>
              </a:spcBef>
            </a:pPr>
            <a:endParaRPr sz="900">
              <a:latin typeface="Tahoma"/>
              <a:cs typeface="Tahoma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1200" spc="90" dirty="0">
                <a:solidFill>
                  <a:srgbClr val="681900"/>
                </a:solidFill>
                <a:latin typeface="Cambria"/>
                <a:cs typeface="Cambria"/>
              </a:rPr>
              <a:t>uc</a:t>
            </a:r>
            <a:endParaRPr sz="1200">
              <a:latin typeface="Cambria"/>
              <a:cs typeface="Cambria"/>
            </a:endParaRPr>
          </a:p>
          <a:p>
            <a:pPr marL="137160" marR="172720">
              <a:lnSpc>
                <a:spcPts val="1200"/>
              </a:lnSpc>
              <a:tabLst>
                <a:tab pos="673100" algn="l"/>
              </a:tabLst>
            </a:pPr>
            <a:r>
              <a:rPr sz="900" spc="-10" dirty="0">
                <a:latin typeface="Tahoma"/>
                <a:cs typeface="Tahoma"/>
              </a:rPr>
              <a:t>Unité</a:t>
            </a:r>
            <a:r>
              <a:rPr sz="900" dirty="0">
                <a:latin typeface="Tahoma"/>
                <a:cs typeface="Tahoma"/>
              </a:rPr>
              <a:t>	</a:t>
            </a:r>
            <a:r>
              <a:rPr sz="900" spc="-65" dirty="0">
                <a:latin typeface="Tahoma"/>
                <a:cs typeface="Tahoma"/>
              </a:rPr>
              <a:t>de </a:t>
            </a:r>
            <a:r>
              <a:rPr sz="900" spc="-10" dirty="0">
                <a:latin typeface="Tahoma"/>
                <a:cs typeface="Tahoma"/>
              </a:rPr>
              <a:t>contrôle</a:t>
            </a:r>
            <a:endParaRPr sz="9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sp>
        <p:nvSpPr>
          <p:cNvPr id="4" name="object 4"/>
          <p:cNvSpPr/>
          <p:nvPr/>
        </p:nvSpPr>
        <p:spPr>
          <a:xfrm>
            <a:off x="75689" y="737997"/>
            <a:ext cx="4457065" cy="198755"/>
          </a:xfrm>
          <a:custGeom>
            <a:avLst/>
            <a:gdLst/>
            <a:ahLst/>
            <a:cxnLst/>
            <a:rect l="l" t="t" r="r" b="b"/>
            <a:pathLst>
              <a:path w="4457065" h="198755">
                <a:moveTo>
                  <a:pt x="4405810" y="0"/>
                </a:moveTo>
                <a:lnTo>
                  <a:pt x="50804" y="0"/>
                </a:lnTo>
                <a:lnTo>
                  <a:pt x="31079" y="4008"/>
                </a:lnTo>
                <a:lnTo>
                  <a:pt x="14924" y="14922"/>
                </a:lnTo>
                <a:lnTo>
                  <a:pt x="4009" y="31075"/>
                </a:lnTo>
                <a:lnTo>
                  <a:pt x="0" y="50800"/>
                </a:lnTo>
                <a:lnTo>
                  <a:pt x="0" y="198361"/>
                </a:lnTo>
                <a:lnTo>
                  <a:pt x="4456610" y="198361"/>
                </a:lnTo>
                <a:lnTo>
                  <a:pt x="4456610" y="50800"/>
                </a:lnTo>
                <a:lnTo>
                  <a:pt x="4452602" y="31075"/>
                </a:lnTo>
                <a:lnTo>
                  <a:pt x="4441688" y="14922"/>
                </a:lnTo>
                <a:lnTo>
                  <a:pt x="4425535" y="4008"/>
                </a:lnTo>
                <a:lnTo>
                  <a:pt x="4405810" y="0"/>
                </a:lnTo>
                <a:close/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794" y="716721"/>
            <a:ext cx="338137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Schéma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représentant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l’architecture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Von</a:t>
            </a:r>
            <a:r>
              <a:rPr sz="1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Neumann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5688" y="762927"/>
            <a:ext cx="4513580" cy="2493010"/>
            <a:chOff x="75688" y="762927"/>
            <a:chExt cx="4513580" cy="2493010"/>
          </a:xfrm>
        </p:grpSpPr>
        <p:sp>
          <p:nvSpPr>
            <p:cNvPr id="7" name="object 7"/>
            <p:cNvSpPr/>
            <p:nvPr/>
          </p:nvSpPr>
          <p:spPr>
            <a:xfrm>
              <a:off x="75688" y="92240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0"/>
                  </a:moveTo>
                  <a:lnTo>
                    <a:pt x="4456941" y="5970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92519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93154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93789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88" y="94424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5679" y="94415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3142902"/>
              <a:ext cx="112713" cy="11271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3130202"/>
              <a:ext cx="125412" cy="12541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77292" y="3185553"/>
              <a:ext cx="4304665" cy="19050"/>
            </a:xfrm>
            <a:custGeom>
              <a:avLst/>
              <a:gdLst/>
              <a:ahLst/>
              <a:cxnLst/>
              <a:rect l="l" t="t" r="r" b="b"/>
              <a:pathLst>
                <a:path w="4304665" h="19050">
                  <a:moveTo>
                    <a:pt x="4304525" y="0"/>
                  </a:moveTo>
                  <a:lnTo>
                    <a:pt x="0" y="0"/>
                  </a:lnTo>
                  <a:lnTo>
                    <a:pt x="0" y="2603"/>
                  </a:lnTo>
                  <a:lnTo>
                    <a:pt x="0" y="5778"/>
                  </a:lnTo>
                  <a:lnTo>
                    <a:pt x="0" y="8953"/>
                  </a:lnTo>
                  <a:lnTo>
                    <a:pt x="0" y="12128"/>
                  </a:lnTo>
                  <a:lnTo>
                    <a:pt x="0" y="18478"/>
                  </a:lnTo>
                  <a:lnTo>
                    <a:pt x="4304525" y="18478"/>
                  </a:lnTo>
                  <a:lnTo>
                    <a:pt x="4304525" y="12128"/>
                  </a:lnTo>
                  <a:lnTo>
                    <a:pt x="4304525" y="8953"/>
                  </a:lnTo>
                  <a:lnTo>
                    <a:pt x="4304525" y="5778"/>
                  </a:lnTo>
                  <a:lnTo>
                    <a:pt x="4304525" y="2603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2008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2071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2135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2198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2262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2325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2389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77293" y="3245295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5015"/>
                  </a:moveTo>
                  <a:lnTo>
                    <a:pt x="4304535" y="5015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01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781977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785152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788327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791502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794677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797852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01027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04202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07377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810552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813727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816902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820077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823252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82642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829602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82642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47" y="832243"/>
              <a:ext cx="5715" cy="2316480"/>
            </a:xfrm>
            <a:custGeom>
              <a:avLst/>
              <a:gdLst/>
              <a:ahLst/>
              <a:cxnLst/>
              <a:rect l="l" t="t" r="r" b="b"/>
              <a:pathLst>
                <a:path w="5714" h="2316480">
                  <a:moveTo>
                    <a:pt x="5689" y="0"/>
                  </a:moveTo>
                  <a:lnTo>
                    <a:pt x="0" y="0"/>
                  </a:lnTo>
                  <a:lnTo>
                    <a:pt x="0" y="2316480"/>
                  </a:lnTo>
                  <a:lnTo>
                    <a:pt x="5689" y="231648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61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44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83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22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261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45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1984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24" y="832231"/>
              <a:ext cx="5715" cy="2316480"/>
            </a:xfrm>
            <a:custGeom>
              <a:avLst/>
              <a:gdLst/>
              <a:ahLst/>
              <a:cxnLst/>
              <a:rect l="l" t="t" r="r" b="b"/>
              <a:pathLst>
                <a:path w="5714" h="2316480">
                  <a:moveTo>
                    <a:pt x="5105" y="0"/>
                  </a:moveTo>
                  <a:lnTo>
                    <a:pt x="0" y="0"/>
                  </a:lnTo>
                  <a:lnTo>
                    <a:pt x="0" y="2316479"/>
                  </a:lnTo>
                  <a:lnTo>
                    <a:pt x="5105" y="2316479"/>
                  </a:lnTo>
                  <a:lnTo>
                    <a:pt x="510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967740"/>
              <a:ext cx="4457065" cy="2232025"/>
            </a:xfrm>
            <a:custGeom>
              <a:avLst/>
              <a:gdLst/>
              <a:ahLst/>
              <a:cxnLst/>
              <a:rect l="l" t="t" r="r" b="b"/>
              <a:pathLst>
                <a:path w="4457065" h="2232025">
                  <a:moveTo>
                    <a:pt x="4456610" y="0"/>
                  </a:moveTo>
                  <a:lnTo>
                    <a:pt x="0" y="0"/>
                  </a:lnTo>
                  <a:lnTo>
                    <a:pt x="0" y="2180718"/>
                  </a:lnTo>
                  <a:lnTo>
                    <a:pt x="4009" y="2200442"/>
                  </a:lnTo>
                  <a:lnTo>
                    <a:pt x="14924" y="2216595"/>
                  </a:lnTo>
                  <a:lnTo>
                    <a:pt x="31079" y="2227509"/>
                  </a:lnTo>
                  <a:lnTo>
                    <a:pt x="50804" y="2231518"/>
                  </a:lnTo>
                  <a:lnTo>
                    <a:pt x="4405810" y="2231518"/>
                  </a:lnTo>
                  <a:lnTo>
                    <a:pt x="4425535" y="2227509"/>
                  </a:lnTo>
                  <a:lnTo>
                    <a:pt x="4441688" y="2216595"/>
                  </a:lnTo>
                  <a:lnTo>
                    <a:pt x="4452602" y="2200442"/>
                  </a:lnTo>
                  <a:lnTo>
                    <a:pt x="4456610" y="2180718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20077"/>
              <a:ext cx="0" cy="2347595"/>
            </a:xfrm>
            <a:custGeom>
              <a:avLst/>
              <a:gdLst/>
              <a:ahLst/>
              <a:cxnLst/>
              <a:rect l="l" t="t" r="r" b="b"/>
              <a:pathLst>
                <a:path h="2347595">
                  <a:moveTo>
                    <a:pt x="0" y="234743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073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7946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7819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762927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207551" y="1411960"/>
            <a:ext cx="805180" cy="1165225"/>
          </a:xfrm>
          <a:prstGeom prst="rect">
            <a:avLst/>
          </a:prstGeom>
          <a:solidFill>
            <a:srgbClr val="FFFFFF"/>
          </a:solidFill>
          <a:ln w="8856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100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  <a:spcBef>
                <a:spcPts val="5"/>
              </a:spcBef>
            </a:pPr>
            <a:r>
              <a:rPr sz="1000" spc="660" dirty="0">
                <a:solidFill>
                  <a:srgbClr val="FF0000"/>
                </a:solidFill>
                <a:latin typeface="Arial"/>
                <a:cs typeface="Arial"/>
              </a:rPr>
              <a:t>�</a:t>
            </a:r>
            <a:r>
              <a:rPr sz="1000" spc="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spc="-30" dirty="0">
                <a:solidFill>
                  <a:srgbClr val="FF0000"/>
                </a:solidFill>
                <a:latin typeface="Arial"/>
                <a:cs typeface="Arial"/>
              </a:rPr>
              <a:t>Mémoire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1689633" y="1406817"/>
            <a:ext cx="760095" cy="1595755"/>
            <a:chOff x="1689633" y="1406817"/>
            <a:chExt cx="760095" cy="1595755"/>
          </a:xfrm>
        </p:grpSpPr>
        <p:sp>
          <p:nvSpPr>
            <p:cNvPr id="58" name="object 58"/>
            <p:cNvSpPr/>
            <p:nvPr/>
          </p:nvSpPr>
          <p:spPr>
            <a:xfrm>
              <a:off x="1706651" y="1413167"/>
              <a:ext cx="736600" cy="628650"/>
            </a:xfrm>
            <a:custGeom>
              <a:avLst/>
              <a:gdLst/>
              <a:ahLst/>
              <a:cxnLst/>
              <a:rect l="l" t="t" r="r" b="b"/>
              <a:pathLst>
                <a:path w="736600" h="628650">
                  <a:moveTo>
                    <a:pt x="0" y="314274"/>
                  </a:moveTo>
                  <a:lnTo>
                    <a:pt x="0" y="94272"/>
                  </a:lnTo>
                  <a:lnTo>
                    <a:pt x="7409" y="57575"/>
                  </a:lnTo>
                  <a:lnTo>
                    <a:pt x="27616" y="27609"/>
                  </a:lnTo>
                  <a:lnTo>
                    <a:pt x="57585" y="7407"/>
                  </a:lnTo>
                  <a:lnTo>
                    <a:pt x="94284" y="0"/>
                  </a:lnTo>
                  <a:lnTo>
                    <a:pt x="642277" y="0"/>
                  </a:lnTo>
                  <a:lnTo>
                    <a:pt x="678976" y="7407"/>
                  </a:lnTo>
                  <a:lnTo>
                    <a:pt x="708945" y="27609"/>
                  </a:lnTo>
                  <a:lnTo>
                    <a:pt x="729152" y="57575"/>
                  </a:lnTo>
                  <a:lnTo>
                    <a:pt x="736561" y="94272"/>
                  </a:lnTo>
                  <a:lnTo>
                    <a:pt x="736561" y="534276"/>
                  </a:lnTo>
                  <a:lnTo>
                    <a:pt x="729152" y="570975"/>
                  </a:lnTo>
                  <a:lnTo>
                    <a:pt x="708945" y="600944"/>
                  </a:lnTo>
                  <a:lnTo>
                    <a:pt x="678976" y="621151"/>
                  </a:lnTo>
                  <a:lnTo>
                    <a:pt x="642277" y="628561"/>
                  </a:lnTo>
                  <a:lnTo>
                    <a:pt x="94284" y="628561"/>
                  </a:lnTo>
                  <a:lnTo>
                    <a:pt x="57585" y="621151"/>
                  </a:lnTo>
                  <a:lnTo>
                    <a:pt x="27616" y="600944"/>
                  </a:lnTo>
                  <a:lnTo>
                    <a:pt x="7409" y="570975"/>
                  </a:lnTo>
                  <a:lnTo>
                    <a:pt x="0" y="534276"/>
                  </a:lnTo>
                  <a:lnTo>
                    <a:pt x="0" y="314274"/>
                  </a:lnTo>
                  <a:close/>
                </a:path>
              </a:pathLst>
            </a:custGeom>
            <a:ln w="12652">
              <a:solidFill>
                <a:srgbClr val="681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714639" y="1419491"/>
              <a:ext cx="724535" cy="615950"/>
            </a:xfrm>
            <a:custGeom>
              <a:avLst/>
              <a:gdLst/>
              <a:ahLst/>
              <a:cxnLst/>
              <a:rect l="l" t="t" r="r" b="b"/>
              <a:pathLst>
                <a:path w="724535" h="615950">
                  <a:moveTo>
                    <a:pt x="631532" y="0"/>
                  </a:moveTo>
                  <a:lnTo>
                    <a:pt x="92392" y="0"/>
                  </a:lnTo>
                  <a:lnTo>
                    <a:pt x="56428" y="7260"/>
                  </a:lnTo>
                  <a:lnTo>
                    <a:pt x="27060" y="27058"/>
                  </a:lnTo>
                  <a:lnTo>
                    <a:pt x="7260" y="56423"/>
                  </a:lnTo>
                  <a:lnTo>
                    <a:pt x="0" y="92379"/>
                  </a:lnTo>
                  <a:lnTo>
                    <a:pt x="0" y="307949"/>
                  </a:lnTo>
                  <a:lnTo>
                    <a:pt x="0" y="523519"/>
                  </a:lnTo>
                  <a:lnTo>
                    <a:pt x="7260" y="559483"/>
                  </a:lnTo>
                  <a:lnTo>
                    <a:pt x="27060" y="588851"/>
                  </a:lnTo>
                  <a:lnTo>
                    <a:pt x="56428" y="608651"/>
                  </a:lnTo>
                  <a:lnTo>
                    <a:pt x="92392" y="615911"/>
                  </a:lnTo>
                  <a:lnTo>
                    <a:pt x="631532" y="615911"/>
                  </a:lnTo>
                  <a:lnTo>
                    <a:pt x="667491" y="608651"/>
                  </a:lnTo>
                  <a:lnTo>
                    <a:pt x="696860" y="588851"/>
                  </a:lnTo>
                  <a:lnTo>
                    <a:pt x="716663" y="559483"/>
                  </a:lnTo>
                  <a:lnTo>
                    <a:pt x="723925" y="523519"/>
                  </a:lnTo>
                  <a:lnTo>
                    <a:pt x="723925" y="92379"/>
                  </a:lnTo>
                  <a:lnTo>
                    <a:pt x="716663" y="56423"/>
                  </a:lnTo>
                  <a:lnTo>
                    <a:pt x="696860" y="27058"/>
                  </a:lnTo>
                  <a:lnTo>
                    <a:pt x="667491" y="7260"/>
                  </a:lnTo>
                  <a:lnTo>
                    <a:pt x="631532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695983" y="2367184"/>
              <a:ext cx="736600" cy="628650"/>
            </a:xfrm>
            <a:custGeom>
              <a:avLst/>
              <a:gdLst/>
              <a:ahLst/>
              <a:cxnLst/>
              <a:rect l="l" t="t" r="r" b="b"/>
              <a:pathLst>
                <a:path w="736600" h="628650">
                  <a:moveTo>
                    <a:pt x="0" y="314285"/>
                  </a:moveTo>
                  <a:lnTo>
                    <a:pt x="0" y="94287"/>
                  </a:lnTo>
                  <a:lnTo>
                    <a:pt x="7409" y="57587"/>
                  </a:lnTo>
                  <a:lnTo>
                    <a:pt x="27616" y="27617"/>
                  </a:lnTo>
                  <a:lnTo>
                    <a:pt x="57585" y="7410"/>
                  </a:lnTo>
                  <a:lnTo>
                    <a:pt x="94284" y="0"/>
                  </a:lnTo>
                  <a:lnTo>
                    <a:pt x="642277" y="0"/>
                  </a:lnTo>
                  <a:lnTo>
                    <a:pt x="678976" y="7410"/>
                  </a:lnTo>
                  <a:lnTo>
                    <a:pt x="708945" y="27617"/>
                  </a:lnTo>
                  <a:lnTo>
                    <a:pt x="729152" y="57587"/>
                  </a:lnTo>
                  <a:lnTo>
                    <a:pt x="736561" y="94287"/>
                  </a:lnTo>
                  <a:lnTo>
                    <a:pt x="736561" y="534282"/>
                  </a:lnTo>
                  <a:lnTo>
                    <a:pt x="729152" y="570982"/>
                  </a:lnTo>
                  <a:lnTo>
                    <a:pt x="708945" y="600952"/>
                  </a:lnTo>
                  <a:lnTo>
                    <a:pt x="678976" y="621159"/>
                  </a:lnTo>
                  <a:lnTo>
                    <a:pt x="642277" y="628569"/>
                  </a:lnTo>
                  <a:lnTo>
                    <a:pt x="94284" y="628569"/>
                  </a:lnTo>
                  <a:lnTo>
                    <a:pt x="57585" y="621159"/>
                  </a:lnTo>
                  <a:lnTo>
                    <a:pt x="27616" y="600952"/>
                  </a:lnTo>
                  <a:lnTo>
                    <a:pt x="7409" y="570982"/>
                  </a:lnTo>
                  <a:lnTo>
                    <a:pt x="0" y="534282"/>
                  </a:lnTo>
                  <a:lnTo>
                    <a:pt x="0" y="314285"/>
                  </a:lnTo>
                  <a:close/>
                </a:path>
              </a:pathLst>
            </a:custGeom>
            <a:ln w="12652">
              <a:solidFill>
                <a:srgbClr val="681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702447" y="2373509"/>
              <a:ext cx="724535" cy="615950"/>
            </a:xfrm>
            <a:custGeom>
              <a:avLst/>
              <a:gdLst/>
              <a:ahLst/>
              <a:cxnLst/>
              <a:rect l="l" t="t" r="r" b="b"/>
              <a:pathLst>
                <a:path w="724535" h="615950">
                  <a:moveTo>
                    <a:pt x="631532" y="0"/>
                  </a:moveTo>
                  <a:lnTo>
                    <a:pt x="92392" y="0"/>
                  </a:lnTo>
                  <a:lnTo>
                    <a:pt x="56428" y="7260"/>
                  </a:lnTo>
                  <a:lnTo>
                    <a:pt x="27060" y="27060"/>
                  </a:lnTo>
                  <a:lnTo>
                    <a:pt x="7260" y="56427"/>
                  </a:lnTo>
                  <a:lnTo>
                    <a:pt x="0" y="92388"/>
                  </a:lnTo>
                  <a:lnTo>
                    <a:pt x="0" y="307961"/>
                  </a:lnTo>
                  <a:lnTo>
                    <a:pt x="0" y="523528"/>
                  </a:lnTo>
                  <a:lnTo>
                    <a:pt x="7260" y="559489"/>
                  </a:lnTo>
                  <a:lnTo>
                    <a:pt x="27060" y="588855"/>
                  </a:lnTo>
                  <a:lnTo>
                    <a:pt x="56428" y="608655"/>
                  </a:lnTo>
                  <a:lnTo>
                    <a:pt x="92392" y="615915"/>
                  </a:lnTo>
                  <a:lnTo>
                    <a:pt x="631532" y="615915"/>
                  </a:lnTo>
                  <a:lnTo>
                    <a:pt x="667489" y="608655"/>
                  </a:lnTo>
                  <a:lnTo>
                    <a:pt x="696853" y="588855"/>
                  </a:lnTo>
                  <a:lnTo>
                    <a:pt x="716652" y="559489"/>
                  </a:lnTo>
                  <a:lnTo>
                    <a:pt x="723912" y="523528"/>
                  </a:lnTo>
                  <a:lnTo>
                    <a:pt x="723912" y="92388"/>
                  </a:lnTo>
                  <a:lnTo>
                    <a:pt x="716652" y="56427"/>
                  </a:lnTo>
                  <a:lnTo>
                    <a:pt x="696853" y="27060"/>
                  </a:lnTo>
                  <a:lnTo>
                    <a:pt x="667489" y="7260"/>
                  </a:lnTo>
                  <a:lnTo>
                    <a:pt x="631532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1603095" y="994181"/>
            <a:ext cx="967740" cy="216281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82550" rIns="0" bIns="0" rtlCol="0">
            <a:spAutoFit/>
          </a:bodyPr>
          <a:lstStyle/>
          <a:p>
            <a:pPr marL="226695">
              <a:lnSpc>
                <a:spcPct val="100000"/>
              </a:lnSpc>
              <a:spcBef>
                <a:spcPts val="650"/>
              </a:spcBef>
            </a:pPr>
            <a:r>
              <a:rPr sz="1000" spc="605" dirty="0">
                <a:solidFill>
                  <a:srgbClr val="0000FF"/>
                </a:solidFill>
                <a:latin typeface="Arial"/>
                <a:cs typeface="Arial"/>
              </a:rPr>
              <a:t>*</a:t>
            </a:r>
            <a:r>
              <a:rPr sz="1000" spc="22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400" spc="90" dirty="0">
                <a:solidFill>
                  <a:srgbClr val="0000FF"/>
                </a:solidFill>
                <a:latin typeface="Cambria"/>
                <a:cs typeface="Cambria"/>
              </a:rPr>
              <a:t>cpu</a:t>
            </a:r>
            <a:endParaRPr sz="1400">
              <a:latin typeface="Cambria"/>
              <a:cs typeface="Cambria"/>
            </a:endParaRPr>
          </a:p>
          <a:p>
            <a:pPr marL="297180">
              <a:lnSpc>
                <a:spcPct val="100000"/>
              </a:lnSpc>
              <a:spcBef>
                <a:spcPts val="680"/>
              </a:spcBef>
            </a:pPr>
            <a:r>
              <a:rPr sz="1200" spc="135" dirty="0">
                <a:solidFill>
                  <a:srgbClr val="681900"/>
                </a:solidFill>
                <a:latin typeface="Cambria"/>
                <a:cs typeface="Cambria"/>
              </a:rPr>
              <a:t>ual</a:t>
            </a:r>
            <a:endParaRPr sz="1200">
              <a:latin typeface="Cambria"/>
              <a:cs typeface="Cambria"/>
            </a:endParaRPr>
          </a:p>
          <a:p>
            <a:pPr marL="149225">
              <a:lnSpc>
                <a:spcPct val="100000"/>
              </a:lnSpc>
              <a:spcBef>
                <a:spcPts val="45"/>
              </a:spcBef>
            </a:pPr>
            <a:r>
              <a:rPr sz="900" dirty="0">
                <a:latin typeface="Tahoma"/>
                <a:cs typeface="Tahoma"/>
              </a:rPr>
              <a:t>Unité</a:t>
            </a:r>
            <a:r>
              <a:rPr sz="900" spc="195" dirty="0">
                <a:latin typeface="Tahoma"/>
                <a:cs typeface="Tahoma"/>
              </a:rPr>
              <a:t>  </a:t>
            </a:r>
            <a:r>
              <a:rPr sz="900" spc="-10" dirty="0">
                <a:latin typeface="Tahoma"/>
                <a:cs typeface="Tahoma"/>
              </a:rPr>
              <a:t>arith-</a:t>
            </a:r>
            <a:endParaRPr sz="900">
              <a:latin typeface="Tahoma"/>
              <a:cs typeface="Tahoma"/>
            </a:endParaRPr>
          </a:p>
          <a:p>
            <a:pPr marL="149225" marR="163195">
              <a:lnSpc>
                <a:spcPct val="111100"/>
              </a:lnSpc>
              <a:tabLst>
                <a:tab pos="702310" algn="l"/>
              </a:tabLst>
            </a:pPr>
            <a:r>
              <a:rPr sz="900" spc="-10" dirty="0">
                <a:latin typeface="Tahoma"/>
                <a:cs typeface="Tahoma"/>
              </a:rPr>
              <a:t>métique</a:t>
            </a:r>
            <a:r>
              <a:rPr sz="900" dirty="0">
                <a:latin typeface="Tahoma"/>
                <a:cs typeface="Tahoma"/>
              </a:rPr>
              <a:t>	</a:t>
            </a:r>
            <a:r>
              <a:rPr sz="900" spc="-35" dirty="0">
                <a:latin typeface="Tahoma"/>
                <a:cs typeface="Tahoma"/>
              </a:rPr>
              <a:t>et </a:t>
            </a:r>
            <a:r>
              <a:rPr sz="900" spc="-10" dirty="0">
                <a:latin typeface="Tahoma"/>
                <a:cs typeface="Tahoma"/>
              </a:rPr>
              <a:t>logique</a:t>
            </a:r>
            <a:endParaRPr sz="9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9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055"/>
              </a:spcBef>
            </a:pPr>
            <a:endParaRPr sz="900">
              <a:latin typeface="Tahoma"/>
              <a:cs typeface="Tahoma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1200" spc="90" dirty="0">
                <a:solidFill>
                  <a:srgbClr val="681900"/>
                </a:solidFill>
                <a:latin typeface="Cambria"/>
                <a:cs typeface="Cambria"/>
              </a:rPr>
              <a:t>uc</a:t>
            </a:r>
            <a:endParaRPr sz="1200">
              <a:latin typeface="Cambria"/>
              <a:cs typeface="Cambria"/>
            </a:endParaRPr>
          </a:p>
          <a:p>
            <a:pPr marL="137160" marR="172720">
              <a:lnSpc>
                <a:spcPts val="1200"/>
              </a:lnSpc>
              <a:tabLst>
                <a:tab pos="673100" algn="l"/>
              </a:tabLst>
            </a:pPr>
            <a:r>
              <a:rPr sz="900" spc="-10" dirty="0">
                <a:latin typeface="Tahoma"/>
                <a:cs typeface="Tahoma"/>
              </a:rPr>
              <a:t>Unité</a:t>
            </a:r>
            <a:r>
              <a:rPr sz="900" dirty="0">
                <a:latin typeface="Tahoma"/>
                <a:cs typeface="Tahoma"/>
              </a:rPr>
              <a:t>	</a:t>
            </a:r>
            <a:r>
              <a:rPr sz="900" spc="-65" dirty="0">
                <a:latin typeface="Tahoma"/>
                <a:cs typeface="Tahoma"/>
              </a:rPr>
              <a:t>de </a:t>
            </a:r>
            <a:r>
              <a:rPr sz="900" spc="-10" dirty="0">
                <a:latin typeface="Tahoma"/>
                <a:cs typeface="Tahoma"/>
              </a:rPr>
              <a:t>contrôle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166719" y="1528411"/>
            <a:ext cx="7956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95"/>
              </a:spcBef>
            </a:pPr>
            <a:r>
              <a:rPr sz="1000" spc="445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sz="1000" spc="3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FF0000"/>
                </a:solidFill>
                <a:latin typeface="Tahoma"/>
                <a:cs typeface="Tahoma"/>
              </a:rPr>
              <a:t>Entrées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64" name="object 64"/>
          <p:cNvGrpSpPr/>
          <p:nvPr/>
        </p:nvGrpSpPr>
        <p:grpSpPr>
          <a:xfrm>
            <a:off x="3155289" y="1404899"/>
            <a:ext cx="834390" cy="473075"/>
            <a:chOff x="3155289" y="1404899"/>
            <a:chExt cx="834390" cy="473075"/>
          </a:xfrm>
        </p:grpSpPr>
        <p:sp>
          <p:nvSpPr>
            <p:cNvPr id="65" name="object 65"/>
            <p:cNvSpPr/>
            <p:nvPr/>
          </p:nvSpPr>
          <p:spPr>
            <a:xfrm>
              <a:off x="3159099" y="1408709"/>
              <a:ext cx="809625" cy="443865"/>
            </a:xfrm>
            <a:custGeom>
              <a:avLst/>
              <a:gdLst/>
              <a:ahLst/>
              <a:cxnLst/>
              <a:rect l="l" t="t" r="r" b="b"/>
              <a:pathLst>
                <a:path w="809625" h="443864">
                  <a:moveTo>
                    <a:pt x="0" y="761"/>
                  </a:moveTo>
                  <a:lnTo>
                    <a:pt x="809244" y="761"/>
                  </a:lnTo>
                </a:path>
                <a:path w="809625" h="443864">
                  <a:moveTo>
                    <a:pt x="3809" y="443484"/>
                  </a:moveTo>
                  <a:lnTo>
                    <a:pt x="3809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3966057" y="1408709"/>
              <a:ext cx="0" cy="443865"/>
            </a:xfrm>
            <a:custGeom>
              <a:avLst/>
              <a:gdLst/>
              <a:ahLst/>
              <a:cxnLst/>
              <a:rect l="l" t="t" r="r" b="b"/>
              <a:pathLst>
                <a:path h="443864">
                  <a:moveTo>
                    <a:pt x="0" y="443484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3159099" y="1851431"/>
              <a:ext cx="809625" cy="0"/>
            </a:xfrm>
            <a:custGeom>
              <a:avLst/>
              <a:gdLst/>
              <a:ahLst/>
              <a:cxnLst/>
              <a:rect l="l" t="t" r="r" b="b"/>
              <a:pathLst>
                <a:path w="809625">
                  <a:moveTo>
                    <a:pt x="0" y="0"/>
                  </a:moveTo>
                  <a:lnTo>
                    <a:pt x="809244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171291" y="1419377"/>
              <a:ext cx="809625" cy="449580"/>
            </a:xfrm>
            <a:custGeom>
              <a:avLst/>
              <a:gdLst/>
              <a:ahLst/>
              <a:cxnLst/>
              <a:rect l="l" t="t" r="r" b="b"/>
              <a:pathLst>
                <a:path w="809625" h="449580">
                  <a:moveTo>
                    <a:pt x="802386" y="449580"/>
                  </a:moveTo>
                  <a:lnTo>
                    <a:pt x="802386" y="0"/>
                  </a:lnTo>
                </a:path>
                <a:path w="809625" h="449580">
                  <a:moveTo>
                    <a:pt x="0" y="441198"/>
                  </a:moveTo>
                  <a:lnTo>
                    <a:pt x="809244" y="441198"/>
                  </a:lnTo>
                </a:path>
              </a:pathLst>
            </a:custGeom>
            <a:ln w="16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 txBox="1"/>
          <p:nvPr/>
        </p:nvSpPr>
        <p:spPr>
          <a:xfrm>
            <a:off x="3166719" y="2302600"/>
            <a:ext cx="7956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FF0000"/>
                </a:solidFill>
                <a:latin typeface="Tahoma"/>
                <a:cs typeface="Tahoma"/>
              </a:rPr>
              <a:t>Sorties</a:t>
            </a:r>
            <a:r>
              <a:rPr sz="1000" spc="39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000" spc="395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3159099" y="2179853"/>
            <a:ext cx="822960" cy="463550"/>
            <a:chOff x="3159099" y="2179853"/>
            <a:chExt cx="822960" cy="463550"/>
          </a:xfrm>
        </p:grpSpPr>
        <p:sp>
          <p:nvSpPr>
            <p:cNvPr id="71" name="object 71"/>
            <p:cNvSpPr/>
            <p:nvPr/>
          </p:nvSpPr>
          <p:spPr>
            <a:xfrm>
              <a:off x="3159099" y="2182901"/>
              <a:ext cx="809625" cy="443865"/>
            </a:xfrm>
            <a:custGeom>
              <a:avLst/>
              <a:gdLst/>
              <a:ahLst/>
              <a:cxnLst/>
              <a:rect l="l" t="t" r="r" b="b"/>
              <a:pathLst>
                <a:path w="809624" h="443864">
                  <a:moveTo>
                    <a:pt x="0" y="761"/>
                  </a:moveTo>
                  <a:lnTo>
                    <a:pt x="809244" y="761"/>
                  </a:lnTo>
                </a:path>
                <a:path w="809624" h="443864">
                  <a:moveTo>
                    <a:pt x="3809" y="443483"/>
                  </a:moveTo>
                  <a:lnTo>
                    <a:pt x="3809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3966057" y="2182901"/>
              <a:ext cx="0" cy="443865"/>
            </a:xfrm>
            <a:custGeom>
              <a:avLst/>
              <a:gdLst/>
              <a:ahLst/>
              <a:cxnLst/>
              <a:rect l="l" t="t" r="r" b="b"/>
              <a:pathLst>
                <a:path h="443864">
                  <a:moveTo>
                    <a:pt x="0" y="443483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3159099" y="2625623"/>
              <a:ext cx="809625" cy="0"/>
            </a:xfrm>
            <a:custGeom>
              <a:avLst/>
              <a:gdLst/>
              <a:ahLst/>
              <a:cxnLst/>
              <a:rect l="l" t="t" r="r" b="b"/>
              <a:pathLst>
                <a:path w="809624">
                  <a:moveTo>
                    <a:pt x="0" y="0"/>
                  </a:moveTo>
                  <a:lnTo>
                    <a:pt x="809244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3171291" y="2193569"/>
              <a:ext cx="809625" cy="449580"/>
            </a:xfrm>
            <a:custGeom>
              <a:avLst/>
              <a:gdLst/>
              <a:ahLst/>
              <a:cxnLst/>
              <a:rect l="l" t="t" r="r" b="b"/>
              <a:pathLst>
                <a:path w="809625" h="449580">
                  <a:moveTo>
                    <a:pt x="802386" y="449580"/>
                  </a:moveTo>
                  <a:lnTo>
                    <a:pt x="802386" y="0"/>
                  </a:lnTo>
                </a:path>
                <a:path w="809625" h="449580">
                  <a:moveTo>
                    <a:pt x="0" y="441198"/>
                  </a:moveTo>
                  <a:lnTo>
                    <a:pt x="809244" y="441198"/>
                  </a:lnTo>
                </a:path>
              </a:pathLst>
            </a:custGeom>
            <a:ln w="16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sp>
        <p:nvSpPr>
          <p:cNvPr id="4" name="object 4"/>
          <p:cNvSpPr/>
          <p:nvPr/>
        </p:nvSpPr>
        <p:spPr>
          <a:xfrm>
            <a:off x="75689" y="737997"/>
            <a:ext cx="4457065" cy="198755"/>
          </a:xfrm>
          <a:custGeom>
            <a:avLst/>
            <a:gdLst/>
            <a:ahLst/>
            <a:cxnLst/>
            <a:rect l="l" t="t" r="r" b="b"/>
            <a:pathLst>
              <a:path w="4457065" h="198755">
                <a:moveTo>
                  <a:pt x="4405810" y="0"/>
                </a:moveTo>
                <a:lnTo>
                  <a:pt x="50804" y="0"/>
                </a:lnTo>
                <a:lnTo>
                  <a:pt x="31079" y="4008"/>
                </a:lnTo>
                <a:lnTo>
                  <a:pt x="14924" y="14922"/>
                </a:lnTo>
                <a:lnTo>
                  <a:pt x="4009" y="31075"/>
                </a:lnTo>
                <a:lnTo>
                  <a:pt x="0" y="50800"/>
                </a:lnTo>
                <a:lnTo>
                  <a:pt x="0" y="198361"/>
                </a:lnTo>
                <a:lnTo>
                  <a:pt x="4456610" y="198361"/>
                </a:lnTo>
                <a:lnTo>
                  <a:pt x="4456610" y="50800"/>
                </a:lnTo>
                <a:lnTo>
                  <a:pt x="4452602" y="31075"/>
                </a:lnTo>
                <a:lnTo>
                  <a:pt x="4441688" y="14922"/>
                </a:lnTo>
                <a:lnTo>
                  <a:pt x="4425535" y="4008"/>
                </a:lnTo>
                <a:lnTo>
                  <a:pt x="4405810" y="0"/>
                </a:lnTo>
                <a:close/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794" y="716721"/>
            <a:ext cx="338137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Schéma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représentant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l’architecture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Von</a:t>
            </a:r>
            <a:r>
              <a:rPr sz="1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Neumann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5688" y="762927"/>
            <a:ext cx="4513580" cy="2493010"/>
            <a:chOff x="75688" y="762927"/>
            <a:chExt cx="4513580" cy="2493010"/>
          </a:xfrm>
        </p:grpSpPr>
        <p:sp>
          <p:nvSpPr>
            <p:cNvPr id="7" name="object 7"/>
            <p:cNvSpPr/>
            <p:nvPr/>
          </p:nvSpPr>
          <p:spPr>
            <a:xfrm>
              <a:off x="75688" y="92240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0"/>
                  </a:moveTo>
                  <a:lnTo>
                    <a:pt x="4456941" y="5970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92519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93154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93789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88" y="94424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5679" y="94415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3142902"/>
              <a:ext cx="112713" cy="11271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3130202"/>
              <a:ext cx="125412" cy="12541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77292" y="3185553"/>
              <a:ext cx="4304665" cy="19050"/>
            </a:xfrm>
            <a:custGeom>
              <a:avLst/>
              <a:gdLst/>
              <a:ahLst/>
              <a:cxnLst/>
              <a:rect l="l" t="t" r="r" b="b"/>
              <a:pathLst>
                <a:path w="4304665" h="19050">
                  <a:moveTo>
                    <a:pt x="4304525" y="0"/>
                  </a:moveTo>
                  <a:lnTo>
                    <a:pt x="0" y="0"/>
                  </a:lnTo>
                  <a:lnTo>
                    <a:pt x="0" y="2603"/>
                  </a:lnTo>
                  <a:lnTo>
                    <a:pt x="0" y="5778"/>
                  </a:lnTo>
                  <a:lnTo>
                    <a:pt x="0" y="8953"/>
                  </a:lnTo>
                  <a:lnTo>
                    <a:pt x="0" y="12128"/>
                  </a:lnTo>
                  <a:lnTo>
                    <a:pt x="0" y="18478"/>
                  </a:lnTo>
                  <a:lnTo>
                    <a:pt x="4304525" y="18478"/>
                  </a:lnTo>
                  <a:lnTo>
                    <a:pt x="4304525" y="12128"/>
                  </a:lnTo>
                  <a:lnTo>
                    <a:pt x="4304525" y="8953"/>
                  </a:lnTo>
                  <a:lnTo>
                    <a:pt x="4304525" y="5778"/>
                  </a:lnTo>
                  <a:lnTo>
                    <a:pt x="4304525" y="2603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2008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2071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2135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2198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2262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2325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2389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77293" y="3245295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5015"/>
                  </a:moveTo>
                  <a:lnTo>
                    <a:pt x="4304535" y="5015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01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781977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785152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788327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791502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794677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797852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01027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04202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07377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810552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813727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816902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820077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823252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82642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829602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82642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47" y="832243"/>
              <a:ext cx="5715" cy="2316480"/>
            </a:xfrm>
            <a:custGeom>
              <a:avLst/>
              <a:gdLst/>
              <a:ahLst/>
              <a:cxnLst/>
              <a:rect l="l" t="t" r="r" b="b"/>
              <a:pathLst>
                <a:path w="5714" h="2316480">
                  <a:moveTo>
                    <a:pt x="5689" y="0"/>
                  </a:moveTo>
                  <a:lnTo>
                    <a:pt x="0" y="0"/>
                  </a:lnTo>
                  <a:lnTo>
                    <a:pt x="0" y="2316480"/>
                  </a:lnTo>
                  <a:lnTo>
                    <a:pt x="5689" y="231648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61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44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83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22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261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45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1984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24" y="832231"/>
              <a:ext cx="5715" cy="2316480"/>
            </a:xfrm>
            <a:custGeom>
              <a:avLst/>
              <a:gdLst/>
              <a:ahLst/>
              <a:cxnLst/>
              <a:rect l="l" t="t" r="r" b="b"/>
              <a:pathLst>
                <a:path w="5714" h="2316480">
                  <a:moveTo>
                    <a:pt x="5105" y="0"/>
                  </a:moveTo>
                  <a:lnTo>
                    <a:pt x="0" y="0"/>
                  </a:lnTo>
                  <a:lnTo>
                    <a:pt x="0" y="2316479"/>
                  </a:lnTo>
                  <a:lnTo>
                    <a:pt x="5105" y="2316479"/>
                  </a:lnTo>
                  <a:lnTo>
                    <a:pt x="510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967740"/>
              <a:ext cx="4457065" cy="2232025"/>
            </a:xfrm>
            <a:custGeom>
              <a:avLst/>
              <a:gdLst/>
              <a:ahLst/>
              <a:cxnLst/>
              <a:rect l="l" t="t" r="r" b="b"/>
              <a:pathLst>
                <a:path w="4457065" h="2232025">
                  <a:moveTo>
                    <a:pt x="4456610" y="0"/>
                  </a:moveTo>
                  <a:lnTo>
                    <a:pt x="0" y="0"/>
                  </a:lnTo>
                  <a:lnTo>
                    <a:pt x="0" y="2180718"/>
                  </a:lnTo>
                  <a:lnTo>
                    <a:pt x="4009" y="2200442"/>
                  </a:lnTo>
                  <a:lnTo>
                    <a:pt x="14924" y="2216595"/>
                  </a:lnTo>
                  <a:lnTo>
                    <a:pt x="31079" y="2227509"/>
                  </a:lnTo>
                  <a:lnTo>
                    <a:pt x="50804" y="2231518"/>
                  </a:lnTo>
                  <a:lnTo>
                    <a:pt x="4405810" y="2231518"/>
                  </a:lnTo>
                  <a:lnTo>
                    <a:pt x="4425535" y="2227509"/>
                  </a:lnTo>
                  <a:lnTo>
                    <a:pt x="4441688" y="2216595"/>
                  </a:lnTo>
                  <a:lnTo>
                    <a:pt x="4452602" y="2200442"/>
                  </a:lnTo>
                  <a:lnTo>
                    <a:pt x="4456610" y="2180718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20077"/>
              <a:ext cx="0" cy="2347595"/>
            </a:xfrm>
            <a:custGeom>
              <a:avLst/>
              <a:gdLst/>
              <a:ahLst/>
              <a:cxnLst/>
              <a:rect l="l" t="t" r="r" b="b"/>
              <a:pathLst>
                <a:path h="2347595">
                  <a:moveTo>
                    <a:pt x="0" y="234743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073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7946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7819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762927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604619" y="994181"/>
              <a:ext cx="967740" cy="0"/>
            </a:xfrm>
            <a:custGeom>
              <a:avLst/>
              <a:gdLst/>
              <a:ahLst/>
              <a:cxnLst/>
              <a:rect l="l" t="t" r="r" b="b"/>
              <a:pathLst>
                <a:path w="967739">
                  <a:moveTo>
                    <a:pt x="0" y="0"/>
                  </a:moveTo>
                  <a:lnTo>
                    <a:pt x="967739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603095" y="992657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400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570835" y="992657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400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603095" y="1143533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h="157480">
                  <a:moveTo>
                    <a:pt x="0" y="156972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570835" y="1143533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h="157480">
                  <a:moveTo>
                    <a:pt x="0" y="156972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207551" y="1411960"/>
            <a:ext cx="805180" cy="1165225"/>
          </a:xfrm>
          <a:prstGeom prst="rect">
            <a:avLst/>
          </a:prstGeom>
          <a:solidFill>
            <a:srgbClr val="FFFFFF"/>
          </a:solidFill>
          <a:ln w="8856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100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  <a:spcBef>
                <a:spcPts val="5"/>
              </a:spcBef>
            </a:pPr>
            <a:r>
              <a:rPr sz="1000" spc="660" dirty="0">
                <a:solidFill>
                  <a:srgbClr val="FF0000"/>
                </a:solidFill>
                <a:latin typeface="Arial"/>
                <a:cs typeface="Arial"/>
              </a:rPr>
              <a:t>�</a:t>
            </a:r>
            <a:r>
              <a:rPr sz="1000" spc="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spc="-30" dirty="0">
                <a:solidFill>
                  <a:srgbClr val="FF0000"/>
                </a:solidFill>
                <a:latin typeface="Arial"/>
                <a:cs typeface="Arial"/>
              </a:rPr>
              <a:t>Mémoire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1599920" y="1297330"/>
            <a:ext cx="850265" cy="1708785"/>
            <a:chOff x="1599920" y="1297330"/>
            <a:chExt cx="850265" cy="1708785"/>
          </a:xfrm>
        </p:grpSpPr>
        <p:sp>
          <p:nvSpPr>
            <p:cNvPr id="63" name="object 63"/>
            <p:cNvSpPr/>
            <p:nvPr/>
          </p:nvSpPr>
          <p:spPr>
            <a:xfrm>
              <a:off x="1603095" y="1300505"/>
              <a:ext cx="0" cy="1702435"/>
            </a:xfrm>
            <a:custGeom>
              <a:avLst/>
              <a:gdLst/>
              <a:ahLst/>
              <a:cxnLst/>
              <a:rect l="l" t="t" r="r" b="b"/>
              <a:pathLst>
                <a:path h="1702435">
                  <a:moveTo>
                    <a:pt x="0" y="1702308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706651" y="1413167"/>
              <a:ext cx="736600" cy="628650"/>
            </a:xfrm>
            <a:custGeom>
              <a:avLst/>
              <a:gdLst/>
              <a:ahLst/>
              <a:cxnLst/>
              <a:rect l="l" t="t" r="r" b="b"/>
              <a:pathLst>
                <a:path w="736600" h="628650">
                  <a:moveTo>
                    <a:pt x="0" y="314274"/>
                  </a:moveTo>
                  <a:lnTo>
                    <a:pt x="0" y="94272"/>
                  </a:lnTo>
                  <a:lnTo>
                    <a:pt x="7409" y="57575"/>
                  </a:lnTo>
                  <a:lnTo>
                    <a:pt x="27616" y="27609"/>
                  </a:lnTo>
                  <a:lnTo>
                    <a:pt x="57585" y="7407"/>
                  </a:lnTo>
                  <a:lnTo>
                    <a:pt x="94284" y="0"/>
                  </a:lnTo>
                  <a:lnTo>
                    <a:pt x="642277" y="0"/>
                  </a:lnTo>
                  <a:lnTo>
                    <a:pt x="678976" y="7407"/>
                  </a:lnTo>
                  <a:lnTo>
                    <a:pt x="708945" y="27609"/>
                  </a:lnTo>
                  <a:lnTo>
                    <a:pt x="729152" y="57575"/>
                  </a:lnTo>
                  <a:lnTo>
                    <a:pt x="736561" y="94272"/>
                  </a:lnTo>
                  <a:lnTo>
                    <a:pt x="736561" y="534276"/>
                  </a:lnTo>
                  <a:lnTo>
                    <a:pt x="729152" y="570975"/>
                  </a:lnTo>
                  <a:lnTo>
                    <a:pt x="708945" y="600944"/>
                  </a:lnTo>
                  <a:lnTo>
                    <a:pt x="678976" y="621151"/>
                  </a:lnTo>
                  <a:lnTo>
                    <a:pt x="642277" y="628561"/>
                  </a:lnTo>
                  <a:lnTo>
                    <a:pt x="94284" y="628561"/>
                  </a:lnTo>
                  <a:lnTo>
                    <a:pt x="57585" y="621151"/>
                  </a:lnTo>
                  <a:lnTo>
                    <a:pt x="27616" y="600944"/>
                  </a:lnTo>
                  <a:lnTo>
                    <a:pt x="7409" y="570975"/>
                  </a:lnTo>
                  <a:lnTo>
                    <a:pt x="0" y="534276"/>
                  </a:lnTo>
                  <a:lnTo>
                    <a:pt x="0" y="314274"/>
                  </a:lnTo>
                  <a:close/>
                </a:path>
              </a:pathLst>
            </a:custGeom>
            <a:ln w="12652">
              <a:solidFill>
                <a:srgbClr val="681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714639" y="1419491"/>
              <a:ext cx="724535" cy="615950"/>
            </a:xfrm>
            <a:custGeom>
              <a:avLst/>
              <a:gdLst/>
              <a:ahLst/>
              <a:cxnLst/>
              <a:rect l="l" t="t" r="r" b="b"/>
              <a:pathLst>
                <a:path w="724535" h="615950">
                  <a:moveTo>
                    <a:pt x="631532" y="0"/>
                  </a:moveTo>
                  <a:lnTo>
                    <a:pt x="92392" y="0"/>
                  </a:lnTo>
                  <a:lnTo>
                    <a:pt x="56428" y="7260"/>
                  </a:lnTo>
                  <a:lnTo>
                    <a:pt x="27060" y="27058"/>
                  </a:lnTo>
                  <a:lnTo>
                    <a:pt x="7260" y="56423"/>
                  </a:lnTo>
                  <a:lnTo>
                    <a:pt x="0" y="92379"/>
                  </a:lnTo>
                  <a:lnTo>
                    <a:pt x="0" y="307949"/>
                  </a:lnTo>
                  <a:lnTo>
                    <a:pt x="0" y="523519"/>
                  </a:lnTo>
                  <a:lnTo>
                    <a:pt x="7260" y="559483"/>
                  </a:lnTo>
                  <a:lnTo>
                    <a:pt x="27060" y="588851"/>
                  </a:lnTo>
                  <a:lnTo>
                    <a:pt x="56428" y="608651"/>
                  </a:lnTo>
                  <a:lnTo>
                    <a:pt x="92392" y="615911"/>
                  </a:lnTo>
                  <a:lnTo>
                    <a:pt x="631532" y="615911"/>
                  </a:lnTo>
                  <a:lnTo>
                    <a:pt x="667491" y="608651"/>
                  </a:lnTo>
                  <a:lnTo>
                    <a:pt x="696860" y="588851"/>
                  </a:lnTo>
                  <a:lnTo>
                    <a:pt x="716663" y="559483"/>
                  </a:lnTo>
                  <a:lnTo>
                    <a:pt x="723925" y="523519"/>
                  </a:lnTo>
                  <a:lnTo>
                    <a:pt x="723925" y="92379"/>
                  </a:lnTo>
                  <a:lnTo>
                    <a:pt x="716663" y="56423"/>
                  </a:lnTo>
                  <a:lnTo>
                    <a:pt x="696860" y="27058"/>
                  </a:lnTo>
                  <a:lnTo>
                    <a:pt x="667491" y="7260"/>
                  </a:lnTo>
                  <a:lnTo>
                    <a:pt x="631532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 txBox="1"/>
          <p:nvPr/>
        </p:nvSpPr>
        <p:spPr>
          <a:xfrm>
            <a:off x="1739900" y="956477"/>
            <a:ext cx="674370" cy="1063625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944"/>
              </a:spcBef>
            </a:pPr>
            <a:r>
              <a:rPr sz="1000" spc="605" dirty="0">
                <a:solidFill>
                  <a:srgbClr val="0000FF"/>
                </a:solidFill>
                <a:latin typeface="Arial"/>
                <a:cs typeface="Arial"/>
              </a:rPr>
              <a:t>*</a:t>
            </a:r>
            <a:r>
              <a:rPr sz="1000" spc="22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400" spc="90" dirty="0">
                <a:solidFill>
                  <a:srgbClr val="0000FF"/>
                </a:solidFill>
                <a:latin typeface="Cambria"/>
                <a:cs typeface="Cambria"/>
              </a:rPr>
              <a:t>cpu</a:t>
            </a:r>
            <a:endParaRPr sz="1400">
              <a:latin typeface="Cambria"/>
              <a:cs typeface="Cambria"/>
            </a:endParaRPr>
          </a:p>
          <a:p>
            <a:pPr marL="160020">
              <a:lnSpc>
                <a:spcPct val="100000"/>
              </a:lnSpc>
              <a:spcBef>
                <a:spcPts val="680"/>
              </a:spcBef>
            </a:pPr>
            <a:r>
              <a:rPr sz="1200" spc="135" dirty="0">
                <a:solidFill>
                  <a:srgbClr val="681900"/>
                </a:solidFill>
                <a:latin typeface="Cambria"/>
                <a:cs typeface="Cambria"/>
              </a:rPr>
              <a:t>ual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900" dirty="0">
                <a:latin typeface="Tahoma"/>
                <a:cs typeface="Tahoma"/>
              </a:rPr>
              <a:t>Unité</a:t>
            </a:r>
            <a:r>
              <a:rPr sz="900" spc="195" dirty="0">
                <a:latin typeface="Tahoma"/>
                <a:cs typeface="Tahoma"/>
              </a:rPr>
              <a:t>  </a:t>
            </a:r>
            <a:r>
              <a:rPr sz="900" spc="-10" dirty="0">
                <a:latin typeface="Tahoma"/>
                <a:cs typeface="Tahoma"/>
              </a:rPr>
              <a:t>arith-</a:t>
            </a:r>
            <a:endParaRPr sz="900">
              <a:latin typeface="Tahoma"/>
              <a:cs typeface="Tahoma"/>
            </a:endParaRPr>
          </a:p>
          <a:p>
            <a:pPr marL="12700" marR="6350">
              <a:lnSpc>
                <a:spcPct val="111100"/>
              </a:lnSpc>
              <a:tabLst>
                <a:tab pos="565785" algn="l"/>
              </a:tabLst>
            </a:pPr>
            <a:r>
              <a:rPr sz="900" spc="-10" dirty="0">
                <a:latin typeface="Tahoma"/>
                <a:cs typeface="Tahoma"/>
              </a:rPr>
              <a:t>métique</a:t>
            </a:r>
            <a:r>
              <a:rPr sz="900" dirty="0">
                <a:latin typeface="Tahoma"/>
                <a:cs typeface="Tahoma"/>
              </a:rPr>
              <a:t>	</a:t>
            </a:r>
            <a:r>
              <a:rPr sz="900" spc="-35" dirty="0">
                <a:latin typeface="Tahoma"/>
                <a:cs typeface="Tahoma"/>
              </a:rPr>
              <a:t>et </a:t>
            </a:r>
            <a:r>
              <a:rPr sz="900" spc="-10" dirty="0">
                <a:latin typeface="Tahoma"/>
                <a:cs typeface="Tahoma"/>
              </a:rPr>
              <a:t>logique</a:t>
            </a:r>
            <a:endParaRPr sz="900">
              <a:latin typeface="Tahoma"/>
              <a:cs typeface="Tahoma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1689633" y="2360834"/>
            <a:ext cx="749300" cy="641350"/>
            <a:chOff x="1689633" y="2360834"/>
            <a:chExt cx="749300" cy="641350"/>
          </a:xfrm>
        </p:grpSpPr>
        <p:sp>
          <p:nvSpPr>
            <p:cNvPr id="68" name="object 68"/>
            <p:cNvSpPr/>
            <p:nvPr/>
          </p:nvSpPr>
          <p:spPr>
            <a:xfrm>
              <a:off x="1695983" y="2367184"/>
              <a:ext cx="736600" cy="628650"/>
            </a:xfrm>
            <a:custGeom>
              <a:avLst/>
              <a:gdLst/>
              <a:ahLst/>
              <a:cxnLst/>
              <a:rect l="l" t="t" r="r" b="b"/>
              <a:pathLst>
                <a:path w="736600" h="628650">
                  <a:moveTo>
                    <a:pt x="0" y="314285"/>
                  </a:moveTo>
                  <a:lnTo>
                    <a:pt x="0" y="94287"/>
                  </a:lnTo>
                  <a:lnTo>
                    <a:pt x="7409" y="57587"/>
                  </a:lnTo>
                  <a:lnTo>
                    <a:pt x="27616" y="27617"/>
                  </a:lnTo>
                  <a:lnTo>
                    <a:pt x="57585" y="7410"/>
                  </a:lnTo>
                  <a:lnTo>
                    <a:pt x="94284" y="0"/>
                  </a:lnTo>
                  <a:lnTo>
                    <a:pt x="642277" y="0"/>
                  </a:lnTo>
                  <a:lnTo>
                    <a:pt x="678976" y="7410"/>
                  </a:lnTo>
                  <a:lnTo>
                    <a:pt x="708945" y="27617"/>
                  </a:lnTo>
                  <a:lnTo>
                    <a:pt x="729152" y="57587"/>
                  </a:lnTo>
                  <a:lnTo>
                    <a:pt x="736561" y="94287"/>
                  </a:lnTo>
                  <a:lnTo>
                    <a:pt x="736561" y="534282"/>
                  </a:lnTo>
                  <a:lnTo>
                    <a:pt x="729152" y="570982"/>
                  </a:lnTo>
                  <a:lnTo>
                    <a:pt x="708945" y="600952"/>
                  </a:lnTo>
                  <a:lnTo>
                    <a:pt x="678976" y="621159"/>
                  </a:lnTo>
                  <a:lnTo>
                    <a:pt x="642277" y="628569"/>
                  </a:lnTo>
                  <a:lnTo>
                    <a:pt x="94284" y="628569"/>
                  </a:lnTo>
                  <a:lnTo>
                    <a:pt x="57585" y="621159"/>
                  </a:lnTo>
                  <a:lnTo>
                    <a:pt x="27616" y="600952"/>
                  </a:lnTo>
                  <a:lnTo>
                    <a:pt x="7409" y="570982"/>
                  </a:lnTo>
                  <a:lnTo>
                    <a:pt x="0" y="534282"/>
                  </a:lnTo>
                  <a:lnTo>
                    <a:pt x="0" y="314285"/>
                  </a:lnTo>
                  <a:close/>
                </a:path>
              </a:pathLst>
            </a:custGeom>
            <a:ln w="12652">
              <a:solidFill>
                <a:srgbClr val="681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702447" y="2373509"/>
              <a:ext cx="724535" cy="615950"/>
            </a:xfrm>
            <a:custGeom>
              <a:avLst/>
              <a:gdLst/>
              <a:ahLst/>
              <a:cxnLst/>
              <a:rect l="l" t="t" r="r" b="b"/>
              <a:pathLst>
                <a:path w="724535" h="615950">
                  <a:moveTo>
                    <a:pt x="631532" y="0"/>
                  </a:moveTo>
                  <a:lnTo>
                    <a:pt x="92392" y="0"/>
                  </a:lnTo>
                  <a:lnTo>
                    <a:pt x="56428" y="7260"/>
                  </a:lnTo>
                  <a:lnTo>
                    <a:pt x="27060" y="27060"/>
                  </a:lnTo>
                  <a:lnTo>
                    <a:pt x="7260" y="56427"/>
                  </a:lnTo>
                  <a:lnTo>
                    <a:pt x="0" y="92388"/>
                  </a:lnTo>
                  <a:lnTo>
                    <a:pt x="0" y="307961"/>
                  </a:lnTo>
                  <a:lnTo>
                    <a:pt x="0" y="523528"/>
                  </a:lnTo>
                  <a:lnTo>
                    <a:pt x="7260" y="559489"/>
                  </a:lnTo>
                  <a:lnTo>
                    <a:pt x="27060" y="588855"/>
                  </a:lnTo>
                  <a:lnTo>
                    <a:pt x="56428" y="608655"/>
                  </a:lnTo>
                  <a:lnTo>
                    <a:pt x="92392" y="615915"/>
                  </a:lnTo>
                  <a:lnTo>
                    <a:pt x="631532" y="615915"/>
                  </a:lnTo>
                  <a:lnTo>
                    <a:pt x="667489" y="608655"/>
                  </a:lnTo>
                  <a:lnTo>
                    <a:pt x="696853" y="588855"/>
                  </a:lnTo>
                  <a:lnTo>
                    <a:pt x="716652" y="559489"/>
                  </a:lnTo>
                  <a:lnTo>
                    <a:pt x="723912" y="523528"/>
                  </a:lnTo>
                  <a:lnTo>
                    <a:pt x="723912" y="92388"/>
                  </a:lnTo>
                  <a:lnTo>
                    <a:pt x="716652" y="56427"/>
                  </a:lnTo>
                  <a:lnTo>
                    <a:pt x="696853" y="27060"/>
                  </a:lnTo>
                  <a:lnTo>
                    <a:pt x="667489" y="7260"/>
                  </a:lnTo>
                  <a:lnTo>
                    <a:pt x="631532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2264161" y="2595670"/>
            <a:ext cx="13843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25" dirty="0">
                <a:latin typeface="Tahoma"/>
                <a:cs typeface="Tahoma"/>
              </a:rPr>
              <a:t>de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727707" y="2394431"/>
            <a:ext cx="415925" cy="51625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61925">
              <a:lnSpc>
                <a:spcPct val="100000"/>
              </a:lnSpc>
              <a:spcBef>
                <a:spcPts val="180"/>
              </a:spcBef>
            </a:pPr>
            <a:r>
              <a:rPr sz="1200" spc="90" dirty="0">
                <a:solidFill>
                  <a:srgbClr val="681900"/>
                </a:solidFill>
                <a:latin typeface="Cambria"/>
                <a:cs typeface="Cambria"/>
              </a:rPr>
              <a:t>uc</a:t>
            </a:r>
            <a:endParaRPr sz="1200">
              <a:latin typeface="Cambria"/>
              <a:cs typeface="Cambria"/>
            </a:endParaRPr>
          </a:p>
          <a:p>
            <a:pPr marL="12700" marR="5080">
              <a:lnSpc>
                <a:spcPts val="1200"/>
              </a:lnSpc>
            </a:pPr>
            <a:r>
              <a:rPr sz="900" spc="-10" dirty="0">
                <a:latin typeface="Tahoma"/>
                <a:cs typeface="Tahoma"/>
              </a:rPr>
              <a:t>Unité </a:t>
            </a:r>
            <a:r>
              <a:rPr sz="900" spc="-25" dirty="0">
                <a:latin typeface="Tahoma"/>
                <a:cs typeface="Tahoma"/>
              </a:rPr>
              <a:t>contrôle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2570835" y="1300505"/>
            <a:ext cx="0" cy="1702435"/>
          </a:xfrm>
          <a:custGeom>
            <a:avLst/>
            <a:gdLst/>
            <a:ahLst/>
            <a:cxnLst/>
            <a:rect l="l" t="t" r="r" b="b"/>
            <a:pathLst>
              <a:path h="1702435">
                <a:moveTo>
                  <a:pt x="0" y="1702308"/>
                </a:moveTo>
                <a:lnTo>
                  <a:pt x="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3166719" y="1528411"/>
            <a:ext cx="7956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95"/>
              </a:spcBef>
            </a:pPr>
            <a:r>
              <a:rPr sz="1000" spc="445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sz="1000" spc="3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FF0000"/>
                </a:solidFill>
                <a:latin typeface="Tahoma"/>
                <a:cs typeface="Tahoma"/>
              </a:rPr>
              <a:t>Entrées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3155289" y="1404899"/>
            <a:ext cx="834390" cy="473075"/>
            <a:chOff x="3155289" y="1404899"/>
            <a:chExt cx="834390" cy="473075"/>
          </a:xfrm>
        </p:grpSpPr>
        <p:sp>
          <p:nvSpPr>
            <p:cNvPr id="75" name="object 75"/>
            <p:cNvSpPr/>
            <p:nvPr/>
          </p:nvSpPr>
          <p:spPr>
            <a:xfrm>
              <a:off x="3159099" y="1408709"/>
              <a:ext cx="809625" cy="443865"/>
            </a:xfrm>
            <a:custGeom>
              <a:avLst/>
              <a:gdLst/>
              <a:ahLst/>
              <a:cxnLst/>
              <a:rect l="l" t="t" r="r" b="b"/>
              <a:pathLst>
                <a:path w="809625" h="443864">
                  <a:moveTo>
                    <a:pt x="0" y="761"/>
                  </a:moveTo>
                  <a:lnTo>
                    <a:pt x="809244" y="761"/>
                  </a:lnTo>
                </a:path>
                <a:path w="809625" h="443864">
                  <a:moveTo>
                    <a:pt x="3809" y="443484"/>
                  </a:moveTo>
                  <a:lnTo>
                    <a:pt x="3809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3966057" y="1408709"/>
              <a:ext cx="0" cy="443865"/>
            </a:xfrm>
            <a:custGeom>
              <a:avLst/>
              <a:gdLst/>
              <a:ahLst/>
              <a:cxnLst/>
              <a:rect l="l" t="t" r="r" b="b"/>
              <a:pathLst>
                <a:path h="443864">
                  <a:moveTo>
                    <a:pt x="0" y="443484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159099" y="1851431"/>
              <a:ext cx="809625" cy="0"/>
            </a:xfrm>
            <a:custGeom>
              <a:avLst/>
              <a:gdLst/>
              <a:ahLst/>
              <a:cxnLst/>
              <a:rect l="l" t="t" r="r" b="b"/>
              <a:pathLst>
                <a:path w="809625">
                  <a:moveTo>
                    <a:pt x="0" y="0"/>
                  </a:moveTo>
                  <a:lnTo>
                    <a:pt x="809244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171291" y="1419377"/>
              <a:ext cx="809625" cy="449580"/>
            </a:xfrm>
            <a:custGeom>
              <a:avLst/>
              <a:gdLst/>
              <a:ahLst/>
              <a:cxnLst/>
              <a:rect l="l" t="t" r="r" b="b"/>
              <a:pathLst>
                <a:path w="809625" h="449580">
                  <a:moveTo>
                    <a:pt x="802386" y="449580"/>
                  </a:moveTo>
                  <a:lnTo>
                    <a:pt x="802386" y="0"/>
                  </a:lnTo>
                </a:path>
                <a:path w="809625" h="449580">
                  <a:moveTo>
                    <a:pt x="0" y="441198"/>
                  </a:moveTo>
                  <a:lnTo>
                    <a:pt x="809244" y="441198"/>
                  </a:lnTo>
                </a:path>
              </a:pathLst>
            </a:custGeom>
            <a:ln w="16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3166719" y="2302600"/>
            <a:ext cx="7956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FF0000"/>
                </a:solidFill>
                <a:latin typeface="Tahoma"/>
                <a:cs typeface="Tahoma"/>
              </a:rPr>
              <a:t>Sorties</a:t>
            </a:r>
            <a:r>
              <a:rPr sz="1000" spc="39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000" spc="395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1064577" y="1768157"/>
            <a:ext cx="2917825" cy="1391920"/>
            <a:chOff x="1064577" y="1768157"/>
            <a:chExt cx="2917825" cy="1391920"/>
          </a:xfrm>
        </p:grpSpPr>
        <p:sp>
          <p:nvSpPr>
            <p:cNvPr id="81" name="object 81"/>
            <p:cNvSpPr/>
            <p:nvPr/>
          </p:nvSpPr>
          <p:spPr>
            <a:xfrm>
              <a:off x="3159099" y="2182901"/>
              <a:ext cx="809625" cy="443865"/>
            </a:xfrm>
            <a:custGeom>
              <a:avLst/>
              <a:gdLst/>
              <a:ahLst/>
              <a:cxnLst/>
              <a:rect l="l" t="t" r="r" b="b"/>
              <a:pathLst>
                <a:path w="809625" h="443864">
                  <a:moveTo>
                    <a:pt x="0" y="761"/>
                  </a:moveTo>
                  <a:lnTo>
                    <a:pt x="809244" y="761"/>
                  </a:lnTo>
                </a:path>
                <a:path w="809625" h="443864">
                  <a:moveTo>
                    <a:pt x="3809" y="443483"/>
                  </a:moveTo>
                  <a:lnTo>
                    <a:pt x="3809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966057" y="2182901"/>
              <a:ext cx="0" cy="443865"/>
            </a:xfrm>
            <a:custGeom>
              <a:avLst/>
              <a:gdLst/>
              <a:ahLst/>
              <a:cxnLst/>
              <a:rect l="l" t="t" r="r" b="b"/>
              <a:pathLst>
                <a:path h="443864">
                  <a:moveTo>
                    <a:pt x="0" y="443483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159099" y="2625623"/>
              <a:ext cx="809625" cy="0"/>
            </a:xfrm>
            <a:custGeom>
              <a:avLst/>
              <a:gdLst/>
              <a:ahLst/>
              <a:cxnLst/>
              <a:rect l="l" t="t" r="r" b="b"/>
              <a:pathLst>
                <a:path w="809625">
                  <a:moveTo>
                    <a:pt x="0" y="0"/>
                  </a:moveTo>
                  <a:lnTo>
                    <a:pt x="809244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171291" y="2193569"/>
              <a:ext cx="809625" cy="449580"/>
            </a:xfrm>
            <a:custGeom>
              <a:avLst/>
              <a:gdLst/>
              <a:ahLst/>
              <a:cxnLst/>
              <a:rect l="l" t="t" r="r" b="b"/>
              <a:pathLst>
                <a:path w="809625" h="449580">
                  <a:moveTo>
                    <a:pt x="802386" y="449580"/>
                  </a:moveTo>
                  <a:lnTo>
                    <a:pt x="802386" y="0"/>
                  </a:lnTo>
                </a:path>
                <a:path w="809625" h="449580">
                  <a:moveTo>
                    <a:pt x="0" y="441198"/>
                  </a:moveTo>
                  <a:lnTo>
                    <a:pt x="809244" y="441198"/>
                  </a:lnTo>
                </a:path>
              </a:pathLst>
            </a:custGeom>
            <a:ln w="16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603095" y="3002813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399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570835" y="3002813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399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604619" y="3156737"/>
              <a:ext cx="967740" cy="0"/>
            </a:xfrm>
            <a:custGeom>
              <a:avLst/>
              <a:gdLst/>
              <a:ahLst/>
              <a:cxnLst/>
              <a:rect l="l" t="t" r="r" b="b"/>
              <a:pathLst>
                <a:path w="967739">
                  <a:moveTo>
                    <a:pt x="0" y="0"/>
                  </a:moveTo>
                  <a:lnTo>
                    <a:pt x="967739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064577" y="1768157"/>
              <a:ext cx="636270" cy="80010"/>
            </a:xfrm>
            <a:custGeom>
              <a:avLst/>
              <a:gdLst/>
              <a:ahLst/>
              <a:cxnLst/>
              <a:rect l="l" t="t" r="r" b="b"/>
              <a:pathLst>
                <a:path w="636269" h="80010">
                  <a:moveTo>
                    <a:pt x="98463" y="79844"/>
                  </a:moveTo>
                  <a:lnTo>
                    <a:pt x="58597" y="45847"/>
                  </a:lnTo>
                  <a:lnTo>
                    <a:pt x="96862" y="10083"/>
                  </a:lnTo>
                  <a:lnTo>
                    <a:pt x="0" y="47193"/>
                  </a:lnTo>
                  <a:lnTo>
                    <a:pt x="98463" y="79844"/>
                  </a:lnTo>
                  <a:close/>
                </a:path>
                <a:path w="636269" h="80010">
                  <a:moveTo>
                    <a:pt x="636206" y="32664"/>
                  </a:moveTo>
                  <a:lnTo>
                    <a:pt x="537743" y="0"/>
                  </a:lnTo>
                  <a:lnTo>
                    <a:pt x="577608" y="33985"/>
                  </a:lnTo>
                  <a:lnTo>
                    <a:pt x="539343" y="69773"/>
                  </a:lnTo>
                  <a:lnTo>
                    <a:pt x="636206" y="32664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123176" y="1802142"/>
              <a:ext cx="519430" cy="12065"/>
            </a:xfrm>
            <a:custGeom>
              <a:avLst/>
              <a:gdLst/>
              <a:ahLst/>
              <a:cxnLst/>
              <a:rect l="l" t="t" r="r" b="b"/>
              <a:pathLst>
                <a:path w="519430" h="12064">
                  <a:moveTo>
                    <a:pt x="0" y="11861"/>
                  </a:moveTo>
                  <a:lnTo>
                    <a:pt x="519009" y="0"/>
                  </a:lnTo>
                </a:path>
              </a:pathLst>
            </a:custGeom>
            <a:ln w="254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sp>
        <p:nvSpPr>
          <p:cNvPr id="4" name="object 4"/>
          <p:cNvSpPr/>
          <p:nvPr/>
        </p:nvSpPr>
        <p:spPr>
          <a:xfrm>
            <a:off x="75689" y="737997"/>
            <a:ext cx="4457065" cy="198755"/>
          </a:xfrm>
          <a:custGeom>
            <a:avLst/>
            <a:gdLst/>
            <a:ahLst/>
            <a:cxnLst/>
            <a:rect l="l" t="t" r="r" b="b"/>
            <a:pathLst>
              <a:path w="4457065" h="198755">
                <a:moveTo>
                  <a:pt x="4405810" y="0"/>
                </a:moveTo>
                <a:lnTo>
                  <a:pt x="50804" y="0"/>
                </a:lnTo>
                <a:lnTo>
                  <a:pt x="31079" y="4008"/>
                </a:lnTo>
                <a:lnTo>
                  <a:pt x="14924" y="14922"/>
                </a:lnTo>
                <a:lnTo>
                  <a:pt x="4009" y="31075"/>
                </a:lnTo>
                <a:lnTo>
                  <a:pt x="0" y="50800"/>
                </a:lnTo>
                <a:lnTo>
                  <a:pt x="0" y="198361"/>
                </a:lnTo>
                <a:lnTo>
                  <a:pt x="4456610" y="198361"/>
                </a:lnTo>
                <a:lnTo>
                  <a:pt x="4456610" y="50800"/>
                </a:lnTo>
                <a:lnTo>
                  <a:pt x="4452602" y="31075"/>
                </a:lnTo>
                <a:lnTo>
                  <a:pt x="4441688" y="14922"/>
                </a:lnTo>
                <a:lnTo>
                  <a:pt x="4425535" y="4008"/>
                </a:lnTo>
                <a:lnTo>
                  <a:pt x="4405810" y="0"/>
                </a:lnTo>
                <a:close/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794" y="716721"/>
            <a:ext cx="338137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Schéma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représentant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l’architecture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Von</a:t>
            </a:r>
            <a:r>
              <a:rPr sz="1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Neumann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5688" y="762927"/>
            <a:ext cx="4513580" cy="2493010"/>
            <a:chOff x="75688" y="762927"/>
            <a:chExt cx="4513580" cy="2493010"/>
          </a:xfrm>
        </p:grpSpPr>
        <p:sp>
          <p:nvSpPr>
            <p:cNvPr id="7" name="object 7"/>
            <p:cNvSpPr/>
            <p:nvPr/>
          </p:nvSpPr>
          <p:spPr>
            <a:xfrm>
              <a:off x="75688" y="92240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0"/>
                  </a:moveTo>
                  <a:lnTo>
                    <a:pt x="4456941" y="5970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92519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93154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93789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88" y="94424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5679" y="94415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3142902"/>
              <a:ext cx="112713" cy="11271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3130202"/>
              <a:ext cx="125412" cy="12541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77292" y="3185553"/>
              <a:ext cx="4304665" cy="19050"/>
            </a:xfrm>
            <a:custGeom>
              <a:avLst/>
              <a:gdLst/>
              <a:ahLst/>
              <a:cxnLst/>
              <a:rect l="l" t="t" r="r" b="b"/>
              <a:pathLst>
                <a:path w="4304665" h="19050">
                  <a:moveTo>
                    <a:pt x="4304525" y="0"/>
                  </a:moveTo>
                  <a:lnTo>
                    <a:pt x="0" y="0"/>
                  </a:lnTo>
                  <a:lnTo>
                    <a:pt x="0" y="2603"/>
                  </a:lnTo>
                  <a:lnTo>
                    <a:pt x="0" y="5778"/>
                  </a:lnTo>
                  <a:lnTo>
                    <a:pt x="0" y="8953"/>
                  </a:lnTo>
                  <a:lnTo>
                    <a:pt x="0" y="12128"/>
                  </a:lnTo>
                  <a:lnTo>
                    <a:pt x="0" y="18478"/>
                  </a:lnTo>
                  <a:lnTo>
                    <a:pt x="4304525" y="18478"/>
                  </a:lnTo>
                  <a:lnTo>
                    <a:pt x="4304525" y="12128"/>
                  </a:lnTo>
                  <a:lnTo>
                    <a:pt x="4304525" y="8953"/>
                  </a:lnTo>
                  <a:lnTo>
                    <a:pt x="4304525" y="5778"/>
                  </a:lnTo>
                  <a:lnTo>
                    <a:pt x="4304525" y="2603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2008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2071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2135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2198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2262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2325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2389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77293" y="3245295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5015"/>
                  </a:moveTo>
                  <a:lnTo>
                    <a:pt x="4304535" y="5015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01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781977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785152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788327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791502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794677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797852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01027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04202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07377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810552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813727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816902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820077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823252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82642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829602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82642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47" y="832243"/>
              <a:ext cx="5715" cy="2316480"/>
            </a:xfrm>
            <a:custGeom>
              <a:avLst/>
              <a:gdLst/>
              <a:ahLst/>
              <a:cxnLst/>
              <a:rect l="l" t="t" r="r" b="b"/>
              <a:pathLst>
                <a:path w="5714" h="2316480">
                  <a:moveTo>
                    <a:pt x="5689" y="0"/>
                  </a:moveTo>
                  <a:lnTo>
                    <a:pt x="0" y="0"/>
                  </a:lnTo>
                  <a:lnTo>
                    <a:pt x="0" y="2316480"/>
                  </a:lnTo>
                  <a:lnTo>
                    <a:pt x="5689" y="231648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61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44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83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22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261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45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1984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24" y="832231"/>
              <a:ext cx="5715" cy="2316480"/>
            </a:xfrm>
            <a:custGeom>
              <a:avLst/>
              <a:gdLst/>
              <a:ahLst/>
              <a:cxnLst/>
              <a:rect l="l" t="t" r="r" b="b"/>
              <a:pathLst>
                <a:path w="5714" h="2316480">
                  <a:moveTo>
                    <a:pt x="5105" y="0"/>
                  </a:moveTo>
                  <a:lnTo>
                    <a:pt x="0" y="0"/>
                  </a:lnTo>
                  <a:lnTo>
                    <a:pt x="0" y="2316479"/>
                  </a:lnTo>
                  <a:lnTo>
                    <a:pt x="5105" y="2316479"/>
                  </a:lnTo>
                  <a:lnTo>
                    <a:pt x="510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967740"/>
              <a:ext cx="4457065" cy="2232025"/>
            </a:xfrm>
            <a:custGeom>
              <a:avLst/>
              <a:gdLst/>
              <a:ahLst/>
              <a:cxnLst/>
              <a:rect l="l" t="t" r="r" b="b"/>
              <a:pathLst>
                <a:path w="4457065" h="2232025">
                  <a:moveTo>
                    <a:pt x="4456610" y="0"/>
                  </a:moveTo>
                  <a:lnTo>
                    <a:pt x="0" y="0"/>
                  </a:lnTo>
                  <a:lnTo>
                    <a:pt x="0" y="2180718"/>
                  </a:lnTo>
                  <a:lnTo>
                    <a:pt x="4009" y="2200442"/>
                  </a:lnTo>
                  <a:lnTo>
                    <a:pt x="14924" y="2216595"/>
                  </a:lnTo>
                  <a:lnTo>
                    <a:pt x="31079" y="2227509"/>
                  </a:lnTo>
                  <a:lnTo>
                    <a:pt x="50804" y="2231518"/>
                  </a:lnTo>
                  <a:lnTo>
                    <a:pt x="4405810" y="2231518"/>
                  </a:lnTo>
                  <a:lnTo>
                    <a:pt x="4425535" y="2227509"/>
                  </a:lnTo>
                  <a:lnTo>
                    <a:pt x="4441688" y="2216595"/>
                  </a:lnTo>
                  <a:lnTo>
                    <a:pt x="4452602" y="2200442"/>
                  </a:lnTo>
                  <a:lnTo>
                    <a:pt x="4456610" y="2180718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20077"/>
              <a:ext cx="0" cy="2347595"/>
            </a:xfrm>
            <a:custGeom>
              <a:avLst/>
              <a:gdLst/>
              <a:ahLst/>
              <a:cxnLst/>
              <a:rect l="l" t="t" r="r" b="b"/>
              <a:pathLst>
                <a:path h="2347595">
                  <a:moveTo>
                    <a:pt x="0" y="234743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073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7946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7819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762927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604619" y="994181"/>
              <a:ext cx="967740" cy="0"/>
            </a:xfrm>
            <a:custGeom>
              <a:avLst/>
              <a:gdLst/>
              <a:ahLst/>
              <a:cxnLst/>
              <a:rect l="l" t="t" r="r" b="b"/>
              <a:pathLst>
                <a:path w="967739">
                  <a:moveTo>
                    <a:pt x="0" y="0"/>
                  </a:moveTo>
                  <a:lnTo>
                    <a:pt x="967739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603095" y="992657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400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570835" y="992657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400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603095" y="1143533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h="157480">
                  <a:moveTo>
                    <a:pt x="0" y="156972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570835" y="1143533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h="157480">
                  <a:moveTo>
                    <a:pt x="0" y="156972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207551" y="1411960"/>
            <a:ext cx="805180" cy="1165225"/>
          </a:xfrm>
          <a:prstGeom prst="rect">
            <a:avLst/>
          </a:prstGeom>
          <a:solidFill>
            <a:srgbClr val="FFFFFF"/>
          </a:solidFill>
          <a:ln w="8856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100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  <a:spcBef>
                <a:spcPts val="5"/>
              </a:spcBef>
            </a:pPr>
            <a:r>
              <a:rPr sz="1000" spc="660" dirty="0">
                <a:solidFill>
                  <a:srgbClr val="FF0000"/>
                </a:solidFill>
                <a:latin typeface="Arial"/>
                <a:cs typeface="Arial"/>
              </a:rPr>
              <a:t>�</a:t>
            </a:r>
            <a:r>
              <a:rPr sz="1000" spc="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spc="-30" dirty="0">
                <a:solidFill>
                  <a:srgbClr val="FF0000"/>
                </a:solidFill>
                <a:latin typeface="Arial"/>
                <a:cs typeface="Arial"/>
              </a:rPr>
              <a:t>Mémoire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1599920" y="1297330"/>
            <a:ext cx="850265" cy="1708785"/>
            <a:chOff x="1599920" y="1297330"/>
            <a:chExt cx="850265" cy="1708785"/>
          </a:xfrm>
        </p:grpSpPr>
        <p:sp>
          <p:nvSpPr>
            <p:cNvPr id="63" name="object 63"/>
            <p:cNvSpPr/>
            <p:nvPr/>
          </p:nvSpPr>
          <p:spPr>
            <a:xfrm>
              <a:off x="1603095" y="1300505"/>
              <a:ext cx="0" cy="1702435"/>
            </a:xfrm>
            <a:custGeom>
              <a:avLst/>
              <a:gdLst/>
              <a:ahLst/>
              <a:cxnLst/>
              <a:rect l="l" t="t" r="r" b="b"/>
              <a:pathLst>
                <a:path h="1702435">
                  <a:moveTo>
                    <a:pt x="0" y="1702308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706651" y="1413167"/>
              <a:ext cx="736600" cy="628650"/>
            </a:xfrm>
            <a:custGeom>
              <a:avLst/>
              <a:gdLst/>
              <a:ahLst/>
              <a:cxnLst/>
              <a:rect l="l" t="t" r="r" b="b"/>
              <a:pathLst>
                <a:path w="736600" h="628650">
                  <a:moveTo>
                    <a:pt x="0" y="314274"/>
                  </a:moveTo>
                  <a:lnTo>
                    <a:pt x="0" y="94272"/>
                  </a:lnTo>
                  <a:lnTo>
                    <a:pt x="7409" y="57575"/>
                  </a:lnTo>
                  <a:lnTo>
                    <a:pt x="27616" y="27609"/>
                  </a:lnTo>
                  <a:lnTo>
                    <a:pt x="57585" y="7407"/>
                  </a:lnTo>
                  <a:lnTo>
                    <a:pt x="94284" y="0"/>
                  </a:lnTo>
                  <a:lnTo>
                    <a:pt x="642277" y="0"/>
                  </a:lnTo>
                  <a:lnTo>
                    <a:pt x="678976" y="7407"/>
                  </a:lnTo>
                  <a:lnTo>
                    <a:pt x="708945" y="27609"/>
                  </a:lnTo>
                  <a:lnTo>
                    <a:pt x="729152" y="57575"/>
                  </a:lnTo>
                  <a:lnTo>
                    <a:pt x="736561" y="94272"/>
                  </a:lnTo>
                  <a:lnTo>
                    <a:pt x="736561" y="534276"/>
                  </a:lnTo>
                  <a:lnTo>
                    <a:pt x="729152" y="570975"/>
                  </a:lnTo>
                  <a:lnTo>
                    <a:pt x="708945" y="600944"/>
                  </a:lnTo>
                  <a:lnTo>
                    <a:pt x="678976" y="621151"/>
                  </a:lnTo>
                  <a:lnTo>
                    <a:pt x="642277" y="628561"/>
                  </a:lnTo>
                  <a:lnTo>
                    <a:pt x="94284" y="628561"/>
                  </a:lnTo>
                  <a:lnTo>
                    <a:pt x="57585" y="621151"/>
                  </a:lnTo>
                  <a:lnTo>
                    <a:pt x="27616" y="600944"/>
                  </a:lnTo>
                  <a:lnTo>
                    <a:pt x="7409" y="570975"/>
                  </a:lnTo>
                  <a:lnTo>
                    <a:pt x="0" y="534276"/>
                  </a:lnTo>
                  <a:lnTo>
                    <a:pt x="0" y="314274"/>
                  </a:lnTo>
                  <a:close/>
                </a:path>
              </a:pathLst>
            </a:custGeom>
            <a:ln w="12652">
              <a:solidFill>
                <a:srgbClr val="681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714639" y="1419491"/>
              <a:ext cx="724535" cy="615950"/>
            </a:xfrm>
            <a:custGeom>
              <a:avLst/>
              <a:gdLst/>
              <a:ahLst/>
              <a:cxnLst/>
              <a:rect l="l" t="t" r="r" b="b"/>
              <a:pathLst>
                <a:path w="724535" h="615950">
                  <a:moveTo>
                    <a:pt x="631532" y="0"/>
                  </a:moveTo>
                  <a:lnTo>
                    <a:pt x="92392" y="0"/>
                  </a:lnTo>
                  <a:lnTo>
                    <a:pt x="56428" y="7260"/>
                  </a:lnTo>
                  <a:lnTo>
                    <a:pt x="27060" y="27058"/>
                  </a:lnTo>
                  <a:lnTo>
                    <a:pt x="7260" y="56423"/>
                  </a:lnTo>
                  <a:lnTo>
                    <a:pt x="0" y="92379"/>
                  </a:lnTo>
                  <a:lnTo>
                    <a:pt x="0" y="307949"/>
                  </a:lnTo>
                  <a:lnTo>
                    <a:pt x="0" y="523519"/>
                  </a:lnTo>
                  <a:lnTo>
                    <a:pt x="7260" y="559483"/>
                  </a:lnTo>
                  <a:lnTo>
                    <a:pt x="27060" y="588851"/>
                  </a:lnTo>
                  <a:lnTo>
                    <a:pt x="56428" y="608651"/>
                  </a:lnTo>
                  <a:lnTo>
                    <a:pt x="92392" y="615911"/>
                  </a:lnTo>
                  <a:lnTo>
                    <a:pt x="631532" y="615911"/>
                  </a:lnTo>
                  <a:lnTo>
                    <a:pt x="667491" y="608651"/>
                  </a:lnTo>
                  <a:lnTo>
                    <a:pt x="696860" y="588851"/>
                  </a:lnTo>
                  <a:lnTo>
                    <a:pt x="716663" y="559483"/>
                  </a:lnTo>
                  <a:lnTo>
                    <a:pt x="723925" y="523519"/>
                  </a:lnTo>
                  <a:lnTo>
                    <a:pt x="723925" y="92379"/>
                  </a:lnTo>
                  <a:lnTo>
                    <a:pt x="716663" y="56423"/>
                  </a:lnTo>
                  <a:lnTo>
                    <a:pt x="696860" y="27058"/>
                  </a:lnTo>
                  <a:lnTo>
                    <a:pt x="667491" y="7260"/>
                  </a:lnTo>
                  <a:lnTo>
                    <a:pt x="631532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 txBox="1"/>
          <p:nvPr/>
        </p:nvSpPr>
        <p:spPr>
          <a:xfrm>
            <a:off x="1739900" y="956477"/>
            <a:ext cx="674370" cy="1063625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944"/>
              </a:spcBef>
            </a:pPr>
            <a:r>
              <a:rPr sz="1000" spc="605" dirty="0">
                <a:solidFill>
                  <a:srgbClr val="0000FF"/>
                </a:solidFill>
                <a:latin typeface="Arial"/>
                <a:cs typeface="Arial"/>
              </a:rPr>
              <a:t>*</a:t>
            </a:r>
            <a:r>
              <a:rPr sz="1000" spc="22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400" spc="90" dirty="0">
                <a:solidFill>
                  <a:srgbClr val="0000FF"/>
                </a:solidFill>
                <a:latin typeface="Cambria"/>
                <a:cs typeface="Cambria"/>
              </a:rPr>
              <a:t>cpu</a:t>
            </a:r>
            <a:endParaRPr sz="1400">
              <a:latin typeface="Cambria"/>
              <a:cs typeface="Cambria"/>
            </a:endParaRPr>
          </a:p>
          <a:p>
            <a:pPr marL="160020">
              <a:lnSpc>
                <a:spcPct val="100000"/>
              </a:lnSpc>
              <a:spcBef>
                <a:spcPts val="680"/>
              </a:spcBef>
            </a:pPr>
            <a:r>
              <a:rPr sz="1200" spc="135" dirty="0">
                <a:solidFill>
                  <a:srgbClr val="681900"/>
                </a:solidFill>
                <a:latin typeface="Cambria"/>
                <a:cs typeface="Cambria"/>
              </a:rPr>
              <a:t>ual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900" dirty="0">
                <a:latin typeface="Tahoma"/>
                <a:cs typeface="Tahoma"/>
              </a:rPr>
              <a:t>Unité</a:t>
            </a:r>
            <a:r>
              <a:rPr sz="900" spc="195" dirty="0">
                <a:latin typeface="Tahoma"/>
                <a:cs typeface="Tahoma"/>
              </a:rPr>
              <a:t>  </a:t>
            </a:r>
            <a:r>
              <a:rPr sz="900" spc="-10" dirty="0">
                <a:latin typeface="Tahoma"/>
                <a:cs typeface="Tahoma"/>
              </a:rPr>
              <a:t>arith-</a:t>
            </a:r>
            <a:endParaRPr sz="900">
              <a:latin typeface="Tahoma"/>
              <a:cs typeface="Tahoma"/>
            </a:endParaRPr>
          </a:p>
          <a:p>
            <a:pPr marL="12700" marR="6350">
              <a:lnSpc>
                <a:spcPct val="111100"/>
              </a:lnSpc>
              <a:tabLst>
                <a:tab pos="565785" algn="l"/>
              </a:tabLst>
            </a:pPr>
            <a:r>
              <a:rPr sz="900" spc="-10" dirty="0">
                <a:latin typeface="Tahoma"/>
                <a:cs typeface="Tahoma"/>
              </a:rPr>
              <a:t>métique</a:t>
            </a:r>
            <a:r>
              <a:rPr sz="900" dirty="0">
                <a:latin typeface="Tahoma"/>
                <a:cs typeface="Tahoma"/>
              </a:rPr>
              <a:t>	</a:t>
            </a:r>
            <a:r>
              <a:rPr sz="900" spc="-35" dirty="0">
                <a:latin typeface="Tahoma"/>
                <a:cs typeface="Tahoma"/>
              </a:rPr>
              <a:t>et </a:t>
            </a:r>
            <a:r>
              <a:rPr sz="900" spc="-10" dirty="0">
                <a:latin typeface="Tahoma"/>
                <a:cs typeface="Tahoma"/>
              </a:rPr>
              <a:t>logique</a:t>
            </a:r>
            <a:endParaRPr sz="900">
              <a:latin typeface="Tahoma"/>
              <a:cs typeface="Tahoma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1689633" y="2360834"/>
            <a:ext cx="749300" cy="641350"/>
            <a:chOff x="1689633" y="2360834"/>
            <a:chExt cx="749300" cy="641350"/>
          </a:xfrm>
        </p:grpSpPr>
        <p:sp>
          <p:nvSpPr>
            <p:cNvPr id="68" name="object 68"/>
            <p:cNvSpPr/>
            <p:nvPr/>
          </p:nvSpPr>
          <p:spPr>
            <a:xfrm>
              <a:off x="1695983" y="2367184"/>
              <a:ext cx="736600" cy="628650"/>
            </a:xfrm>
            <a:custGeom>
              <a:avLst/>
              <a:gdLst/>
              <a:ahLst/>
              <a:cxnLst/>
              <a:rect l="l" t="t" r="r" b="b"/>
              <a:pathLst>
                <a:path w="736600" h="628650">
                  <a:moveTo>
                    <a:pt x="0" y="314285"/>
                  </a:moveTo>
                  <a:lnTo>
                    <a:pt x="0" y="94287"/>
                  </a:lnTo>
                  <a:lnTo>
                    <a:pt x="7409" y="57587"/>
                  </a:lnTo>
                  <a:lnTo>
                    <a:pt x="27616" y="27617"/>
                  </a:lnTo>
                  <a:lnTo>
                    <a:pt x="57585" y="7410"/>
                  </a:lnTo>
                  <a:lnTo>
                    <a:pt x="94284" y="0"/>
                  </a:lnTo>
                  <a:lnTo>
                    <a:pt x="642277" y="0"/>
                  </a:lnTo>
                  <a:lnTo>
                    <a:pt x="678976" y="7410"/>
                  </a:lnTo>
                  <a:lnTo>
                    <a:pt x="708945" y="27617"/>
                  </a:lnTo>
                  <a:lnTo>
                    <a:pt x="729152" y="57587"/>
                  </a:lnTo>
                  <a:lnTo>
                    <a:pt x="736561" y="94287"/>
                  </a:lnTo>
                  <a:lnTo>
                    <a:pt x="736561" y="534282"/>
                  </a:lnTo>
                  <a:lnTo>
                    <a:pt x="729152" y="570982"/>
                  </a:lnTo>
                  <a:lnTo>
                    <a:pt x="708945" y="600952"/>
                  </a:lnTo>
                  <a:lnTo>
                    <a:pt x="678976" y="621159"/>
                  </a:lnTo>
                  <a:lnTo>
                    <a:pt x="642277" y="628569"/>
                  </a:lnTo>
                  <a:lnTo>
                    <a:pt x="94284" y="628569"/>
                  </a:lnTo>
                  <a:lnTo>
                    <a:pt x="57585" y="621159"/>
                  </a:lnTo>
                  <a:lnTo>
                    <a:pt x="27616" y="600952"/>
                  </a:lnTo>
                  <a:lnTo>
                    <a:pt x="7409" y="570982"/>
                  </a:lnTo>
                  <a:lnTo>
                    <a:pt x="0" y="534282"/>
                  </a:lnTo>
                  <a:lnTo>
                    <a:pt x="0" y="314285"/>
                  </a:lnTo>
                  <a:close/>
                </a:path>
              </a:pathLst>
            </a:custGeom>
            <a:ln w="12652">
              <a:solidFill>
                <a:srgbClr val="681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702447" y="2373509"/>
              <a:ext cx="724535" cy="615950"/>
            </a:xfrm>
            <a:custGeom>
              <a:avLst/>
              <a:gdLst/>
              <a:ahLst/>
              <a:cxnLst/>
              <a:rect l="l" t="t" r="r" b="b"/>
              <a:pathLst>
                <a:path w="724535" h="615950">
                  <a:moveTo>
                    <a:pt x="631532" y="0"/>
                  </a:moveTo>
                  <a:lnTo>
                    <a:pt x="92392" y="0"/>
                  </a:lnTo>
                  <a:lnTo>
                    <a:pt x="56428" y="7260"/>
                  </a:lnTo>
                  <a:lnTo>
                    <a:pt x="27060" y="27060"/>
                  </a:lnTo>
                  <a:lnTo>
                    <a:pt x="7260" y="56427"/>
                  </a:lnTo>
                  <a:lnTo>
                    <a:pt x="0" y="92388"/>
                  </a:lnTo>
                  <a:lnTo>
                    <a:pt x="0" y="307961"/>
                  </a:lnTo>
                  <a:lnTo>
                    <a:pt x="0" y="523528"/>
                  </a:lnTo>
                  <a:lnTo>
                    <a:pt x="7260" y="559489"/>
                  </a:lnTo>
                  <a:lnTo>
                    <a:pt x="27060" y="588855"/>
                  </a:lnTo>
                  <a:lnTo>
                    <a:pt x="56428" y="608655"/>
                  </a:lnTo>
                  <a:lnTo>
                    <a:pt x="92392" y="615915"/>
                  </a:lnTo>
                  <a:lnTo>
                    <a:pt x="631532" y="615915"/>
                  </a:lnTo>
                  <a:lnTo>
                    <a:pt x="667489" y="608655"/>
                  </a:lnTo>
                  <a:lnTo>
                    <a:pt x="696853" y="588855"/>
                  </a:lnTo>
                  <a:lnTo>
                    <a:pt x="716652" y="559489"/>
                  </a:lnTo>
                  <a:lnTo>
                    <a:pt x="723912" y="523528"/>
                  </a:lnTo>
                  <a:lnTo>
                    <a:pt x="723912" y="92388"/>
                  </a:lnTo>
                  <a:lnTo>
                    <a:pt x="716652" y="56427"/>
                  </a:lnTo>
                  <a:lnTo>
                    <a:pt x="696853" y="27060"/>
                  </a:lnTo>
                  <a:lnTo>
                    <a:pt x="667489" y="7260"/>
                  </a:lnTo>
                  <a:lnTo>
                    <a:pt x="631532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2264161" y="2595670"/>
            <a:ext cx="13843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25" dirty="0">
                <a:latin typeface="Tahoma"/>
                <a:cs typeface="Tahoma"/>
              </a:rPr>
              <a:t>de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727707" y="2394431"/>
            <a:ext cx="415925" cy="51625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61925">
              <a:lnSpc>
                <a:spcPct val="100000"/>
              </a:lnSpc>
              <a:spcBef>
                <a:spcPts val="180"/>
              </a:spcBef>
            </a:pPr>
            <a:r>
              <a:rPr sz="1200" spc="90" dirty="0">
                <a:solidFill>
                  <a:srgbClr val="681900"/>
                </a:solidFill>
                <a:latin typeface="Cambria"/>
                <a:cs typeface="Cambria"/>
              </a:rPr>
              <a:t>uc</a:t>
            </a:r>
            <a:endParaRPr sz="1200">
              <a:latin typeface="Cambria"/>
              <a:cs typeface="Cambria"/>
            </a:endParaRPr>
          </a:p>
          <a:p>
            <a:pPr marL="12700" marR="5080">
              <a:lnSpc>
                <a:spcPts val="1200"/>
              </a:lnSpc>
            </a:pPr>
            <a:r>
              <a:rPr sz="900" spc="-10" dirty="0">
                <a:latin typeface="Tahoma"/>
                <a:cs typeface="Tahoma"/>
              </a:rPr>
              <a:t>Unité </a:t>
            </a:r>
            <a:r>
              <a:rPr sz="900" spc="-25" dirty="0">
                <a:latin typeface="Tahoma"/>
                <a:cs typeface="Tahoma"/>
              </a:rPr>
              <a:t>contrôle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2570835" y="1300505"/>
            <a:ext cx="0" cy="1702435"/>
          </a:xfrm>
          <a:custGeom>
            <a:avLst/>
            <a:gdLst/>
            <a:ahLst/>
            <a:cxnLst/>
            <a:rect l="l" t="t" r="r" b="b"/>
            <a:pathLst>
              <a:path h="1702435">
                <a:moveTo>
                  <a:pt x="0" y="1702308"/>
                </a:moveTo>
                <a:lnTo>
                  <a:pt x="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3166719" y="1528411"/>
            <a:ext cx="7956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95"/>
              </a:spcBef>
            </a:pPr>
            <a:r>
              <a:rPr sz="1000" spc="445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sz="1000" spc="3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FF0000"/>
                </a:solidFill>
                <a:latin typeface="Tahoma"/>
                <a:cs typeface="Tahoma"/>
              </a:rPr>
              <a:t>Entrées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3155289" y="1404899"/>
            <a:ext cx="834390" cy="473075"/>
            <a:chOff x="3155289" y="1404899"/>
            <a:chExt cx="834390" cy="473075"/>
          </a:xfrm>
        </p:grpSpPr>
        <p:sp>
          <p:nvSpPr>
            <p:cNvPr id="75" name="object 75"/>
            <p:cNvSpPr/>
            <p:nvPr/>
          </p:nvSpPr>
          <p:spPr>
            <a:xfrm>
              <a:off x="3159099" y="1408709"/>
              <a:ext cx="809625" cy="443865"/>
            </a:xfrm>
            <a:custGeom>
              <a:avLst/>
              <a:gdLst/>
              <a:ahLst/>
              <a:cxnLst/>
              <a:rect l="l" t="t" r="r" b="b"/>
              <a:pathLst>
                <a:path w="809625" h="443864">
                  <a:moveTo>
                    <a:pt x="0" y="761"/>
                  </a:moveTo>
                  <a:lnTo>
                    <a:pt x="809244" y="761"/>
                  </a:lnTo>
                </a:path>
                <a:path w="809625" h="443864">
                  <a:moveTo>
                    <a:pt x="3809" y="443484"/>
                  </a:moveTo>
                  <a:lnTo>
                    <a:pt x="3809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3966057" y="1408709"/>
              <a:ext cx="0" cy="443865"/>
            </a:xfrm>
            <a:custGeom>
              <a:avLst/>
              <a:gdLst/>
              <a:ahLst/>
              <a:cxnLst/>
              <a:rect l="l" t="t" r="r" b="b"/>
              <a:pathLst>
                <a:path h="443864">
                  <a:moveTo>
                    <a:pt x="0" y="443484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159099" y="1851431"/>
              <a:ext cx="809625" cy="0"/>
            </a:xfrm>
            <a:custGeom>
              <a:avLst/>
              <a:gdLst/>
              <a:ahLst/>
              <a:cxnLst/>
              <a:rect l="l" t="t" r="r" b="b"/>
              <a:pathLst>
                <a:path w="809625">
                  <a:moveTo>
                    <a:pt x="0" y="0"/>
                  </a:moveTo>
                  <a:lnTo>
                    <a:pt x="809244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171291" y="1419377"/>
              <a:ext cx="809625" cy="449580"/>
            </a:xfrm>
            <a:custGeom>
              <a:avLst/>
              <a:gdLst/>
              <a:ahLst/>
              <a:cxnLst/>
              <a:rect l="l" t="t" r="r" b="b"/>
              <a:pathLst>
                <a:path w="809625" h="449580">
                  <a:moveTo>
                    <a:pt x="802386" y="449580"/>
                  </a:moveTo>
                  <a:lnTo>
                    <a:pt x="802386" y="0"/>
                  </a:lnTo>
                </a:path>
                <a:path w="809625" h="449580">
                  <a:moveTo>
                    <a:pt x="0" y="441198"/>
                  </a:moveTo>
                  <a:lnTo>
                    <a:pt x="809244" y="441198"/>
                  </a:lnTo>
                </a:path>
              </a:pathLst>
            </a:custGeom>
            <a:ln w="16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3166719" y="2302600"/>
            <a:ext cx="7956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FF0000"/>
                </a:solidFill>
                <a:latin typeface="Tahoma"/>
                <a:cs typeface="Tahoma"/>
              </a:rPr>
              <a:t>Sorties</a:t>
            </a:r>
            <a:r>
              <a:rPr sz="1000" spc="39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000" spc="395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1064577" y="1768157"/>
            <a:ext cx="2917825" cy="1391920"/>
            <a:chOff x="1064577" y="1768157"/>
            <a:chExt cx="2917825" cy="1391920"/>
          </a:xfrm>
        </p:grpSpPr>
        <p:sp>
          <p:nvSpPr>
            <p:cNvPr id="81" name="object 81"/>
            <p:cNvSpPr/>
            <p:nvPr/>
          </p:nvSpPr>
          <p:spPr>
            <a:xfrm>
              <a:off x="3159099" y="2182901"/>
              <a:ext cx="809625" cy="443865"/>
            </a:xfrm>
            <a:custGeom>
              <a:avLst/>
              <a:gdLst/>
              <a:ahLst/>
              <a:cxnLst/>
              <a:rect l="l" t="t" r="r" b="b"/>
              <a:pathLst>
                <a:path w="809625" h="443864">
                  <a:moveTo>
                    <a:pt x="0" y="761"/>
                  </a:moveTo>
                  <a:lnTo>
                    <a:pt x="809244" y="761"/>
                  </a:lnTo>
                </a:path>
                <a:path w="809625" h="443864">
                  <a:moveTo>
                    <a:pt x="3809" y="443483"/>
                  </a:moveTo>
                  <a:lnTo>
                    <a:pt x="3809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966057" y="2182901"/>
              <a:ext cx="0" cy="443865"/>
            </a:xfrm>
            <a:custGeom>
              <a:avLst/>
              <a:gdLst/>
              <a:ahLst/>
              <a:cxnLst/>
              <a:rect l="l" t="t" r="r" b="b"/>
              <a:pathLst>
                <a:path h="443864">
                  <a:moveTo>
                    <a:pt x="0" y="443483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159099" y="2625623"/>
              <a:ext cx="809625" cy="0"/>
            </a:xfrm>
            <a:custGeom>
              <a:avLst/>
              <a:gdLst/>
              <a:ahLst/>
              <a:cxnLst/>
              <a:rect l="l" t="t" r="r" b="b"/>
              <a:pathLst>
                <a:path w="809625">
                  <a:moveTo>
                    <a:pt x="0" y="0"/>
                  </a:moveTo>
                  <a:lnTo>
                    <a:pt x="809244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171291" y="2193569"/>
              <a:ext cx="809625" cy="449580"/>
            </a:xfrm>
            <a:custGeom>
              <a:avLst/>
              <a:gdLst/>
              <a:ahLst/>
              <a:cxnLst/>
              <a:rect l="l" t="t" r="r" b="b"/>
              <a:pathLst>
                <a:path w="809625" h="449580">
                  <a:moveTo>
                    <a:pt x="802386" y="449580"/>
                  </a:moveTo>
                  <a:lnTo>
                    <a:pt x="802386" y="0"/>
                  </a:lnTo>
                </a:path>
                <a:path w="809625" h="449580">
                  <a:moveTo>
                    <a:pt x="0" y="441198"/>
                  </a:moveTo>
                  <a:lnTo>
                    <a:pt x="809244" y="441198"/>
                  </a:lnTo>
                </a:path>
              </a:pathLst>
            </a:custGeom>
            <a:ln w="16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603095" y="3002813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399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570835" y="3002813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399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604619" y="3156737"/>
              <a:ext cx="967740" cy="0"/>
            </a:xfrm>
            <a:custGeom>
              <a:avLst/>
              <a:gdLst/>
              <a:ahLst/>
              <a:cxnLst/>
              <a:rect l="l" t="t" r="r" b="b"/>
              <a:pathLst>
                <a:path w="967739">
                  <a:moveTo>
                    <a:pt x="0" y="0"/>
                  </a:moveTo>
                  <a:lnTo>
                    <a:pt x="967739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064577" y="1768157"/>
              <a:ext cx="636270" cy="80010"/>
            </a:xfrm>
            <a:custGeom>
              <a:avLst/>
              <a:gdLst/>
              <a:ahLst/>
              <a:cxnLst/>
              <a:rect l="l" t="t" r="r" b="b"/>
              <a:pathLst>
                <a:path w="636269" h="80010">
                  <a:moveTo>
                    <a:pt x="98463" y="79844"/>
                  </a:moveTo>
                  <a:lnTo>
                    <a:pt x="58597" y="45847"/>
                  </a:lnTo>
                  <a:lnTo>
                    <a:pt x="96862" y="10083"/>
                  </a:lnTo>
                  <a:lnTo>
                    <a:pt x="0" y="47193"/>
                  </a:lnTo>
                  <a:lnTo>
                    <a:pt x="98463" y="79844"/>
                  </a:lnTo>
                  <a:close/>
                </a:path>
                <a:path w="636269" h="80010">
                  <a:moveTo>
                    <a:pt x="636206" y="32664"/>
                  </a:moveTo>
                  <a:lnTo>
                    <a:pt x="537743" y="0"/>
                  </a:lnTo>
                  <a:lnTo>
                    <a:pt x="577608" y="33985"/>
                  </a:lnTo>
                  <a:lnTo>
                    <a:pt x="539343" y="69773"/>
                  </a:lnTo>
                  <a:lnTo>
                    <a:pt x="636206" y="32664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123176" y="1802142"/>
              <a:ext cx="519430" cy="12065"/>
            </a:xfrm>
            <a:custGeom>
              <a:avLst/>
              <a:gdLst/>
              <a:ahLst/>
              <a:cxnLst/>
              <a:rect l="l" t="t" r="r" b="b"/>
              <a:pathLst>
                <a:path w="519430" h="12064">
                  <a:moveTo>
                    <a:pt x="0" y="11861"/>
                  </a:moveTo>
                  <a:lnTo>
                    <a:pt x="519009" y="0"/>
                  </a:lnTo>
                </a:path>
              </a:pathLst>
            </a:custGeom>
            <a:ln w="254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1085354" y="2462339"/>
              <a:ext cx="605155" cy="75565"/>
            </a:xfrm>
            <a:custGeom>
              <a:avLst/>
              <a:gdLst/>
              <a:ahLst/>
              <a:cxnLst/>
              <a:rect l="l" t="t" r="r" b="b"/>
              <a:pathLst>
                <a:path w="605155" h="75564">
                  <a:moveTo>
                    <a:pt x="98145" y="0"/>
                  </a:moveTo>
                  <a:lnTo>
                    <a:pt x="0" y="33616"/>
                  </a:lnTo>
                  <a:lnTo>
                    <a:pt x="97231" y="69773"/>
                  </a:lnTo>
                  <a:lnTo>
                    <a:pt x="58610" y="34378"/>
                  </a:lnTo>
                  <a:lnTo>
                    <a:pt x="98145" y="0"/>
                  </a:lnTo>
                  <a:close/>
                </a:path>
                <a:path w="605155" h="75564">
                  <a:moveTo>
                    <a:pt x="604761" y="41490"/>
                  </a:moveTo>
                  <a:lnTo>
                    <a:pt x="507530" y="5334"/>
                  </a:lnTo>
                  <a:lnTo>
                    <a:pt x="546150" y="40728"/>
                  </a:lnTo>
                  <a:lnTo>
                    <a:pt x="506628" y="75107"/>
                  </a:lnTo>
                  <a:lnTo>
                    <a:pt x="604761" y="4149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143972" y="2496714"/>
              <a:ext cx="487680" cy="6350"/>
            </a:xfrm>
            <a:custGeom>
              <a:avLst/>
              <a:gdLst/>
              <a:ahLst/>
              <a:cxnLst/>
              <a:rect l="l" t="t" r="r" b="b"/>
              <a:pathLst>
                <a:path w="487680" h="6350">
                  <a:moveTo>
                    <a:pt x="0" y="0"/>
                  </a:moveTo>
                  <a:lnTo>
                    <a:pt x="487532" y="6350"/>
                  </a:lnTo>
                </a:path>
              </a:pathLst>
            </a:custGeom>
            <a:ln w="254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sp>
        <p:nvSpPr>
          <p:cNvPr id="4" name="object 4"/>
          <p:cNvSpPr/>
          <p:nvPr/>
        </p:nvSpPr>
        <p:spPr>
          <a:xfrm>
            <a:off x="75689" y="737997"/>
            <a:ext cx="4457065" cy="198755"/>
          </a:xfrm>
          <a:custGeom>
            <a:avLst/>
            <a:gdLst/>
            <a:ahLst/>
            <a:cxnLst/>
            <a:rect l="l" t="t" r="r" b="b"/>
            <a:pathLst>
              <a:path w="4457065" h="198755">
                <a:moveTo>
                  <a:pt x="4405810" y="0"/>
                </a:moveTo>
                <a:lnTo>
                  <a:pt x="50804" y="0"/>
                </a:lnTo>
                <a:lnTo>
                  <a:pt x="31079" y="4008"/>
                </a:lnTo>
                <a:lnTo>
                  <a:pt x="14924" y="14922"/>
                </a:lnTo>
                <a:lnTo>
                  <a:pt x="4009" y="31075"/>
                </a:lnTo>
                <a:lnTo>
                  <a:pt x="0" y="50800"/>
                </a:lnTo>
                <a:lnTo>
                  <a:pt x="0" y="198361"/>
                </a:lnTo>
                <a:lnTo>
                  <a:pt x="4456610" y="198361"/>
                </a:lnTo>
                <a:lnTo>
                  <a:pt x="4456610" y="50800"/>
                </a:lnTo>
                <a:lnTo>
                  <a:pt x="4452602" y="31075"/>
                </a:lnTo>
                <a:lnTo>
                  <a:pt x="4441688" y="14922"/>
                </a:lnTo>
                <a:lnTo>
                  <a:pt x="4425535" y="4008"/>
                </a:lnTo>
                <a:lnTo>
                  <a:pt x="4405810" y="0"/>
                </a:lnTo>
                <a:close/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794" y="716721"/>
            <a:ext cx="338137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Schéma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représentant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l’architecture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Von</a:t>
            </a:r>
            <a:r>
              <a:rPr sz="1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Neumann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5688" y="762927"/>
            <a:ext cx="4513580" cy="2493010"/>
            <a:chOff x="75688" y="762927"/>
            <a:chExt cx="4513580" cy="2493010"/>
          </a:xfrm>
        </p:grpSpPr>
        <p:sp>
          <p:nvSpPr>
            <p:cNvPr id="7" name="object 7"/>
            <p:cNvSpPr/>
            <p:nvPr/>
          </p:nvSpPr>
          <p:spPr>
            <a:xfrm>
              <a:off x="75688" y="92240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0"/>
                  </a:moveTo>
                  <a:lnTo>
                    <a:pt x="4456941" y="5970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92519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93154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93789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88" y="94424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5679" y="94415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3142902"/>
              <a:ext cx="112713" cy="11271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3130202"/>
              <a:ext cx="125412" cy="12541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77292" y="3185553"/>
              <a:ext cx="4304665" cy="19050"/>
            </a:xfrm>
            <a:custGeom>
              <a:avLst/>
              <a:gdLst/>
              <a:ahLst/>
              <a:cxnLst/>
              <a:rect l="l" t="t" r="r" b="b"/>
              <a:pathLst>
                <a:path w="4304665" h="19050">
                  <a:moveTo>
                    <a:pt x="4304525" y="0"/>
                  </a:moveTo>
                  <a:lnTo>
                    <a:pt x="0" y="0"/>
                  </a:lnTo>
                  <a:lnTo>
                    <a:pt x="0" y="2603"/>
                  </a:lnTo>
                  <a:lnTo>
                    <a:pt x="0" y="5778"/>
                  </a:lnTo>
                  <a:lnTo>
                    <a:pt x="0" y="8953"/>
                  </a:lnTo>
                  <a:lnTo>
                    <a:pt x="0" y="12128"/>
                  </a:lnTo>
                  <a:lnTo>
                    <a:pt x="0" y="18478"/>
                  </a:lnTo>
                  <a:lnTo>
                    <a:pt x="4304525" y="18478"/>
                  </a:lnTo>
                  <a:lnTo>
                    <a:pt x="4304525" y="12128"/>
                  </a:lnTo>
                  <a:lnTo>
                    <a:pt x="4304525" y="8953"/>
                  </a:lnTo>
                  <a:lnTo>
                    <a:pt x="4304525" y="5778"/>
                  </a:lnTo>
                  <a:lnTo>
                    <a:pt x="4304525" y="2603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2008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2071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2135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2198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2262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2325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2389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77293" y="3245295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5015"/>
                  </a:moveTo>
                  <a:lnTo>
                    <a:pt x="4304535" y="5015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01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781977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785152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788327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791502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794677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797852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01027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04202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07377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810552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813727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816902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820077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823252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82642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829602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82642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47" y="832243"/>
              <a:ext cx="5715" cy="2316480"/>
            </a:xfrm>
            <a:custGeom>
              <a:avLst/>
              <a:gdLst/>
              <a:ahLst/>
              <a:cxnLst/>
              <a:rect l="l" t="t" r="r" b="b"/>
              <a:pathLst>
                <a:path w="5714" h="2316480">
                  <a:moveTo>
                    <a:pt x="5689" y="0"/>
                  </a:moveTo>
                  <a:lnTo>
                    <a:pt x="0" y="0"/>
                  </a:lnTo>
                  <a:lnTo>
                    <a:pt x="0" y="2316480"/>
                  </a:lnTo>
                  <a:lnTo>
                    <a:pt x="5689" y="231648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61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44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83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22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261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45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1984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24" y="832231"/>
              <a:ext cx="5715" cy="2316480"/>
            </a:xfrm>
            <a:custGeom>
              <a:avLst/>
              <a:gdLst/>
              <a:ahLst/>
              <a:cxnLst/>
              <a:rect l="l" t="t" r="r" b="b"/>
              <a:pathLst>
                <a:path w="5714" h="2316480">
                  <a:moveTo>
                    <a:pt x="5105" y="0"/>
                  </a:moveTo>
                  <a:lnTo>
                    <a:pt x="0" y="0"/>
                  </a:lnTo>
                  <a:lnTo>
                    <a:pt x="0" y="2316479"/>
                  </a:lnTo>
                  <a:lnTo>
                    <a:pt x="5105" y="2316479"/>
                  </a:lnTo>
                  <a:lnTo>
                    <a:pt x="510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967740"/>
              <a:ext cx="4457065" cy="2232025"/>
            </a:xfrm>
            <a:custGeom>
              <a:avLst/>
              <a:gdLst/>
              <a:ahLst/>
              <a:cxnLst/>
              <a:rect l="l" t="t" r="r" b="b"/>
              <a:pathLst>
                <a:path w="4457065" h="2232025">
                  <a:moveTo>
                    <a:pt x="4456610" y="0"/>
                  </a:moveTo>
                  <a:lnTo>
                    <a:pt x="0" y="0"/>
                  </a:lnTo>
                  <a:lnTo>
                    <a:pt x="0" y="2180718"/>
                  </a:lnTo>
                  <a:lnTo>
                    <a:pt x="4009" y="2200442"/>
                  </a:lnTo>
                  <a:lnTo>
                    <a:pt x="14924" y="2216595"/>
                  </a:lnTo>
                  <a:lnTo>
                    <a:pt x="31079" y="2227509"/>
                  </a:lnTo>
                  <a:lnTo>
                    <a:pt x="50804" y="2231518"/>
                  </a:lnTo>
                  <a:lnTo>
                    <a:pt x="4405810" y="2231518"/>
                  </a:lnTo>
                  <a:lnTo>
                    <a:pt x="4425535" y="2227509"/>
                  </a:lnTo>
                  <a:lnTo>
                    <a:pt x="4441688" y="2216595"/>
                  </a:lnTo>
                  <a:lnTo>
                    <a:pt x="4452602" y="2200442"/>
                  </a:lnTo>
                  <a:lnTo>
                    <a:pt x="4456610" y="2180718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20077"/>
              <a:ext cx="0" cy="2347595"/>
            </a:xfrm>
            <a:custGeom>
              <a:avLst/>
              <a:gdLst/>
              <a:ahLst/>
              <a:cxnLst/>
              <a:rect l="l" t="t" r="r" b="b"/>
              <a:pathLst>
                <a:path h="2347595">
                  <a:moveTo>
                    <a:pt x="0" y="234743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073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7946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7819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762927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604619" y="994181"/>
              <a:ext cx="967740" cy="0"/>
            </a:xfrm>
            <a:custGeom>
              <a:avLst/>
              <a:gdLst/>
              <a:ahLst/>
              <a:cxnLst/>
              <a:rect l="l" t="t" r="r" b="b"/>
              <a:pathLst>
                <a:path w="967739">
                  <a:moveTo>
                    <a:pt x="0" y="0"/>
                  </a:moveTo>
                  <a:lnTo>
                    <a:pt x="967739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603095" y="992657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400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570835" y="992657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400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603095" y="1143533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h="157480">
                  <a:moveTo>
                    <a:pt x="0" y="156972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570835" y="1143533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h="157480">
                  <a:moveTo>
                    <a:pt x="0" y="156972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207551" y="1411960"/>
            <a:ext cx="805180" cy="1165225"/>
          </a:xfrm>
          <a:prstGeom prst="rect">
            <a:avLst/>
          </a:prstGeom>
          <a:solidFill>
            <a:srgbClr val="FFFFFF"/>
          </a:solidFill>
          <a:ln w="8856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100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  <a:spcBef>
                <a:spcPts val="5"/>
              </a:spcBef>
            </a:pPr>
            <a:r>
              <a:rPr sz="1000" spc="660" dirty="0">
                <a:solidFill>
                  <a:srgbClr val="FF0000"/>
                </a:solidFill>
                <a:latin typeface="Arial"/>
                <a:cs typeface="Arial"/>
              </a:rPr>
              <a:t>�</a:t>
            </a:r>
            <a:r>
              <a:rPr sz="1000" spc="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spc="-30" dirty="0">
                <a:solidFill>
                  <a:srgbClr val="FF0000"/>
                </a:solidFill>
                <a:latin typeface="Arial"/>
                <a:cs typeface="Arial"/>
              </a:rPr>
              <a:t>Mémoire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1599920" y="1297330"/>
            <a:ext cx="850265" cy="1708785"/>
            <a:chOff x="1599920" y="1297330"/>
            <a:chExt cx="850265" cy="1708785"/>
          </a:xfrm>
        </p:grpSpPr>
        <p:sp>
          <p:nvSpPr>
            <p:cNvPr id="63" name="object 63"/>
            <p:cNvSpPr/>
            <p:nvPr/>
          </p:nvSpPr>
          <p:spPr>
            <a:xfrm>
              <a:off x="1603095" y="1300505"/>
              <a:ext cx="0" cy="1702435"/>
            </a:xfrm>
            <a:custGeom>
              <a:avLst/>
              <a:gdLst/>
              <a:ahLst/>
              <a:cxnLst/>
              <a:rect l="l" t="t" r="r" b="b"/>
              <a:pathLst>
                <a:path h="1702435">
                  <a:moveTo>
                    <a:pt x="0" y="1702308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706651" y="1413167"/>
              <a:ext cx="736600" cy="628650"/>
            </a:xfrm>
            <a:custGeom>
              <a:avLst/>
              <a:gdLst/>
              <a:ahLst/>
              <a:cxnLst/>
              <a:rect l="l" t="t" r="r" b="b"/>
              <a:pathLst>
                <a:path w="736600" h="628650">
                  <a:moveTo>
                    <a:pt x="0" y="314274"/>
                  </a:moveTo>
                  <a:lnTo>
                    <a:pt x="0" y="94272"/>
                  </a:lnTo>
                  <a:lnTo>
                    <a:pt x="7409" y="57575"/>
                  </a:lnTo>
                  <a:lnTo>
                    <a:pt x="27616" y="27609"/>
                  </a:lnTo>
                  <a:lnTo>
                    <a:pt x="57585" y="7407"/>
                  </a:lnTo>
                  <a:lnTo>
                    <a:pt x="94284" y="0"/>
                  </a:lnTo>
                  <a:lnTo>
                    <a:pt x="642277" y="0"/>
                  </a:lnTo>
                  <a:lnTo>
                    <a:pt x="678976" y="7407"/>
                  </a:lnTo>
                  <a:lnTo>
                    <a:pt x="708945" y="27609"/>
                  </a:lnTo>
                  <a:lnTo>
                    <a:pt x="729152" y="57575"/>
                  </a:lnTo>
                  <a:lnTo>
                    <a:pt x="736561" y="94272"/>
                  </a:lnTo>
                  <a:lnTo>
                    <a:pt x="736561" y="534276"/>
                  </a:lnTo>
                  <a:lnTo>
                    <a:pt x="729152" y="570975"/>
                  </a:lnTo>
                  <a:lnTo>
                    <a:pt x="708945" y="600944"/>
                  </a:lnTo>
                  <a:lnTo>
                    <a:pt x="678976" y="621151"/>
                  </a:lnTo>
                  <a:lnTo>
                    <a:pt x="642277" y="628561"/>
                  </a:lnTo>
                  <a:lnTo>
                    <a:pt x="94284" y="628561"/>
                  </a:lnTo>
                  <a:lnTo>
                    <a:pt x="57585" y="621151"/>
                  </a:lnTo>
                  <a:lnTo>
                    <a:pt x="27616" y="600944"/>
                  </a:lnTo>
                  <a:lnTo>
                    <a:pt x="7409" y="570975"/>
                  </a:lnTo>
                  <a:lnTo>
                    <a:pt x="0" y="534276"/>
                  </a:lnTo>
                  <a:lnTo>
                    <a:pt x="0" y="314274"/>
                  </a:lnTo>
                  <a:close/>
                </a:path>
              </a:pathLst>
            </a:custGeom>
            <a:ln w="12652">
              <a:solidFill>
                <a:srgbClr val="681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714639" y="1419491"/>
              <a:ext cx="724535" cy="615950"/>
            </a:xfrm>
            <a:custGeom>
              <a:avLst/>
              <a:gdLst/>
              <a:ahLst/>
              <a:cxnLst/>
              <a:rect l="l" t="t" r="r" b="b"/>
              <a:pathLst>
                <a:path w="724535" h="615950">
                  <a:moveTo>
                    <a:pt x="631532" y="0"/>
                  </a:moveTo>
                  <a:lnTo>
                    <a:pt x="92392" y="0"/>
                  </a:lnTo>
                  <a:lnTo>
                    <a:pt x="56428" y="7260"/>
                  </a:lnTo>
                  <a:lnTo>
                    <a:pt x="27060" y="27058"/>
                  </a:lnTo>
                  <a:lnTo>
                    <a:pt x="7260" y="56423"/>
                  </a:lnTo>
                  <a:lnTo>
                    <a:pt x="0" y="92379"/>
                  </a:lnTo>
                  <a:lnTo>
                    <a:pt x="0" y="307949"/>
                  </a:lnTo>
                  <a:lnTo>
                    <a:pt x="0" y="523519"/>
                  </a:lnTo>
                  <a:lnTo>
                    <a:pt x="7260" y="559483"/>
                  </a:lnTo>
                  <a:lnTo>
                    <a:pt x="27060" y="588851"/>
                  </a:lnTo>
                  <a:lnTo>
                    <a:pt x="56428" y="608651"/>
                  </a:lnTo>
                  <a:lnTo>
                    <a:pt x="92392" y="615911"/>
                  </a:lnTo>
                  <a:lnTo>
                    <a:pt x="631532" y="615911"/>
                  </a:lnTo>
                  <a:lnTo>
                    <a:pt x="667491" y="608651"/>
                  </a:lnTo>
                  <a:lnTo>
                    <a:pt x="696860" y="588851"/>
                  </a:lnTo>
                  <a:lnTo>
                    <a:pt x="716663" y="559483"/>
                  </a:lnTo>
                  <a:lnTo>
                    <a:pt x="723925" y="523519"/>
                  </a:lnTo>
                  <a:lnTo>
                    <a:pt x="723925" y="92379"/>
                  </a:lnTo>
                  <a:lnTo>
                    <a:pt x="716663" y="56423"/>
                  </a:lnTo>
                  <a:lnTo>
                    <a:pt x="696860" y="27058"/>
                  </a:lnTo>
                  <a:lnTo>
                    <a:pt x="667491" y="7260"/>
                  </a:lnTo>
                  <a:lnTo>
                    <a:pt x="631532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 txBox="1"/>
          <p:nvPr/>
        </p:nvSpPr>
        <p:spPr>
          <a:xfrm>
            <a:off x="1739900" y="956477"/>
            <a:ext cx="674370" cy="1063625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944"/>
              </a:spcBef>
            </a:pPr>
            <a:r>
              <a:rPr sz="1000" spc="605" dirty="0">
                <a:solidFill>
                  <a:srgbClr val="0000FF"/>
                </a:solidFill>
                <a:latin typeface="Arial"/>
                <a:cs typeface="Arial"/>
              </a:rPr>
              <a:t>*</a:t>
            </a:r>
            <a:r>
              <a:rPr sz="1000" spc="22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400" spc="90" dirty="0">
                <a:solidFill>
                  <a:srgbClr val="0000FF"/>
                </a:solidFill>
                <a:latin typeface="Cambria"/>
                <a:cs typeface="Cambria"/>
              </a:rPr>
              <a:t>cpu</a:t>
            </a:r>
            <a:endParaRPr sz="1400">
              <a:latin typeface="Cambria"/>
              <a:cs typeface="Cambria"/>
            </a:endParaRPr>
          </a:p>
          <a:p>
            <a:pPr marL="160020">
              <a:lnSpc>
                <a:spcPct val="100000"/>
              </a:lnSpc>
              <a:spcBef>
                <a:spcPts val="680"/>
              </a:spcBef>
            </a:pPr>
            <a:r>
              <a:rPr sz="1200" spc="135" dirty="0">
                <a:solidFill>
                  <a:srgbClr val="681900"/>
                </a:solidFill>
                <a:latin typeface="Cambria"/>
                <a:cs typeface="Cambria"/>
              </a:rPr>
              <a:t>ual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900" dirty="0">
                <a:latin typeface="Tahoma"/>
                <a:cs typeface="Tahoma"/>
              </a:rPr>
              <a:t>Unité</a:t>
            </a:r>
            <a:r>
              <a:rPr sz="900" spc="195" dirty="0">
                <a:latin typeface="Tahoma"/>
                <a:cs typeface="Tahoma"/>
              </a:rPr>
              <a:t>  </a:t>
            </a:r>
            <a:r>
              <a:rPr sz="900" spc="-10" dirty="0">
                <a:latin typeface="Tahoma"/>
                <a:cs typeface="Tahoma"/>
              </a:rPr>
              <a:t>arith-</a:t>
            </a:r>
            <a:endParaRPr sz="900">
              <a:latin typeface="Tahoma"/>
              <a:cs typeface="Tahoma"/>
            </a:endParaRPr>
          </a:p>
          <a:p>
            <a:pPr marL="12700" marR="6350">
              <a:lnSpc>
                <a:spcPct val="111100"/>
              </a:lnSpc>
              <a:tabLst>
                <a:tab pos="565785" algn="l"/>
              </a:tabLst>
            </a:pPr>
            <a:r>
              <a:rPr sz="900" spc="-10" dirty="0">
                <a:latin typeface="Tahoma"/>
                <a:cs typeface="Tahoma"/>
              </a:rPr>
              <a:t>métique</a:t>
            </a:r>
            <a:r>
              <a:rPr sz="900" dirty="0">
                <a:latin typeface="Tahoma"/>
                <a:cs typeface="Tahoma"/>
              </a:rPr>
              <a:t>	</a:t>
            </a:r>
            <a:r>
              <a:rPr sz="900" spc="-35" dirty="0">
                <a:latin typeface="Tahoma"/>
                <a:cs typeface="Tahoma"/>
              </a:rPr>
              <a:t>et </a:t>
            </a:r>
            <a:r>
              <a:rPr sz="900" spc="-10" dirty="0">
                <a:latin typeface="Tahoma"/>
                <a:cs typeface="Tahoma"/>
              </a:rPr>
              <a:t>logique</a:t>
            </a:r>
            <a:endParaRPr sz="900">
              <a:latin typeface="Tahoma"/>
              <a:cs typeface="Tahoma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1689633" y="2360834"/>
            <a:ext cx="749300" cy="641350"/>
            <a:chOff x="1689633" y="2360834"/>
            <a:chExt cx="749300" cy="641350"/>
          </a:xfrm>
        </p:grpSpPr>
        <p:sp>
          <p:nvSpPr>
            <p:cNvPr id="68" name="object 68"/>
            <p:cNvSpPr/>
            <p:nvPr/>
          </p:nvSpPr>
          <p:spPr>
            <a:xfrm>
              <a:off x="1695983" y="2367184"/>
              <a:ext cx="736600" cy="628650"/>
            </a:xfrm>
            <a:custGeom>
              <a:avLst/>
              <a:gdLst/>
              <a:ahLst/>
              <a:cxnLst/>
              <a:rect l="l" t="t" r="r" b="b"/>
              <a:pathLst>
                <a:path w="736600" h="628650">
                  <a:moveTo>
                    <a:pt x="0" y="314285"/>
                  </a:moveTo>
                  <a:lnTo>
                    <a:pt x="0" y="94287"/>
                  </a:lnTo>
                  <a:lnTo>
                    <a:pt x="7409" y="57587"/>
                  </a:lnTo>
                  <a:lnTo>
                    <a:pt x="27616" y="27617"/>
                  </a:lnTo>
                  <a:lnTo>
                    <a:pt x="57585" y="7410"/>
                  </a:lnTo>
                  <a:lnTo>
                    <a:pt x="94284" y="0"/>
                  </a:lnTo>
                  <a:lnTo>
                    <a:pt x="642277" y="0"/>
                  </a:lnTo>
                  <a:lnTo>
                    <a:pt x="678976" y="7410"/>
                  </a:lnTo>
                  <a:lnTo>
                    <a:pt x="708945" y="27617"/>
                  </a:lnTo>
                  <a:lnTo>
                    <a:pt x="729152" y="57587"/>
                  </a:lnTo>
                  <a:lnTo>
                    <a:pt x="736561" y="94287"/>
                  </a:lnTo>
                  <a:lnTo>
                    <a:pt x="736561" y="534282"/>
                  </a:lnTo>
                  <a:lnTo>
                    <a:pt x="729152" y="570982"/>
                  </a:lnTo>
                  <a:lnTo>
                    <a:pt x="708945" y="600952"/>
                  </a:lnTo>
                  <a:lnTo>
                    <a:pt x="678976" y="621159"/>
                  </a:lnTo>
                  <a:lnTo>
                    <a:pt x="642277" y="628569"/>
                  </a:lnTo>
                  <a:lnTo>
                    <a:pt x="94284" y="628569"/>
                  </a:lnTo>
                  <a:lnTo>
                    <a:pt x="57585" y="621159"/>
                  </a:lnTo>
                  <a:lnTo>
                    <a:pt x="27616" y="600952"/>
                  </a:lnTo>
                  <a:lnTo>
                    <a:pt x="7409" y="570982"/>
                  </a:lnTo>
                  <a:lnTo>
                    <a:pt x="0" y="534282"/>
                  </a:lnTo>
                  <a:lnTo>
                    <a:pt x="0" y="314285"/>
                  </a:lnTo>
                  <a:close/>
                </a:path>
              </a:pathLst>
            </a:custGeom>
            <a:ln w="12652">
              <a:solidFill>
                <a:srgbClr val="681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702447" y="2373509"/>
              <a:ext cx="724535" cy="615950"/>
            </a:xfrm>
            <a:custGeom>
              <a:avLst/>
              <a:gdLst/>
              <a:ahLst/>
              <a:cxnLst/>
              <a:rect l="l" t="t" r="r" b="b"/>
              <a:pathLst>
                <a:path w="724535" h="615950">
                  <a:moveTo>
                    <a:pt x="631532" y="0"/>
                  </a:moveTo>
                  <a:lnTo>
                    <a:pt x="92392" y="0"/>
                  </a:lnTo>
                  <a:lnTo>
                    <a:pt x="56428" y="7260"/>
                  </a:lnTo>
                  <a:lnTo>
                    <a:pt x="27060" y="27060"/>
                  </a:lnTo>
                  <a:lnTo>
                    <a:pt x="7260" y="56427"/>
                  </a:lnTo>
                  <a:lnTo>
                    <a:pt x="0" y="92388"/>
                  </a:lnTo>
                  <a:lnTo>
                    <a:pt x="0" y="307961"/>
                  </a:lnTo>
                  <a:lnTo>
                    <a:pt x="0" y="523528"/>
                  </a:lnTo>
                  <a:lnTo>
                    <a:pt x="7260" y="559489"/>
                  </a:lnTo>
                  <a:lnTo>
                    <a:pt x="27060" y="588855"/>
                  </a:lnTo>
                  <a:lnTo>
                    <a:pt x="56428" y="608655"/>
                  </a:lnTo>
                  <a:lnTo>
                    <a:pt x="92392" y="615915"/>
                  </a:lnTo>
                  <a:lnTo>
                    <a:pt x="631532" y="615915"/>
                  </a:lnTo>
                  <a:lnTo>
                    <a:pt x="667489" y="608655"/>
                  </a:lnTo>
                  <a:lnTo>
                    <a:pt x="696853" y="588855"/>
                  </a:lnTo>
                  <a:lnTo>
                    <a:pt x="716652" y="559489"/>
                  </a:lnTo>
                  <a:lnTo>
                    <a:pt x="723912" y="523528"/>
                  </a:lnTo>
                  <a:lnTo>
                    <a:pt x="723912" y="92388"/>
                  </a:lnTo>
                  <a:lnTo>
                    <a:pt x="716652" y="56427"/>
                  </a:lnTo>
                  <a:lnTo>
                    <a:pt x="696853" y="27060"/>
                  </a:lnTo>
                  <a:lnTo>
                    <a:pt x="667489" y="7260"/>
                  </a:lnTo>
                  <a:lnTo>
                    <a:pt x="631532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2264161" y="2595670"/>
            <a:ext cx="13843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25" dirty="0">
                <a:latin typeface="Tahoma"/>
                <a:cs typeface="Tahoma"/>
              </a:rPr>
              <a:t>de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727707" y="2394431"/>
            <a:ext cx="415925" cy="51625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61925">
              <a:lnSpc>
                <a:spcPct val="100000"/>
              </a:lnSpc>
              <a:spcBef>
                <a:spcPts val="180"/>
              </a:spcBef>
            </a:pPr>
            <a:r>
              <a:rPr sz="1200" spc="90" dirty="0">
                <a:solidFill>
                  <a:srgbClr val="681900"/>
                </a:solidFill>
                <a:latin typeface="Cambria"/>
                <a:cs typeface="Cambria"/>
              </a:rPr>
              <a:t>uc</a:t>
            </a:r>
            <a:endParaRPr sz="1200">
              <a:latin typeface="Cambria"/>
              <a:cs typeface="Cambria"/>
            </a:endParaRPr>
          </a:p>
          <a:p>
            <a:pPr marL="12700" marR="5080">
              <a:lnSpc>
                <a:spcPts val="1200"/>
              </a:lnSpc>
            </a:pPr>
            <a:r>
              <a:rPr sz="900" spc="-10" dirty="0">
                <a:latin typeface="Tahoma"/>
                <a:cs typeface="Tahoma"/>
              </a:rPr>
              <a:t>Unité </a:t>
            </a:r>
            <a:r>
              <a:rPr sz="900" spc="-25" dirty="0">
                <a:latin typeface="Tahoma"/>
                <a:cs typeface="Tahoma"/>
              </a:rPr>
              <a:t>contrôle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2570835" y="1300505"/>
            <a:ext cx="0" cy="1702435"/>
          </a:xfrm>
          <a:custGeom>
            <a:avLst/>
            <a:gdLst/>
            <a:ahLst/>
            <a:cxnLst/>
            <a:rect l="l" t="t" r="r" b="b"/>
            <a:pathLst>
              <a:path h="1702435">
                <a:moveTo>
                  <a:pt x="0" y="1702308"/>
                </a:moveTo>
                <a:lnTo>
                  <a:pt x="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3166719" y="1528411"/>
            <a:ext cx="7956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95"/>
              </a:spcBef>
            </a:pPr>
            <a:r>
              <a:rPr sz="1000" spc="445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sz="1000" spc="3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FF0000"/>
                </a:solidFill>
                <a:latin typeface="Tahoma"/>
                <a:cs typeface="Tahoma"/>
              </a:rPr>
              <a:t>Entrées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3155289" y="1404899"/>
            <a:ext cx="834390" cy="473075"/>
            <a:chOff x="3155289" y="1404899"/>
            <a:chExt cx="834390" cy="473075"/>
          </a:xfrm>
        </p:grpSpPr>
        <p:sp>
          <p:nvSpPr>
            <p:cNvPr id="75" name="object 75"/>
            <p:cNvSpPr/>
            <p:nvPr/>
          </p:nvSpPr>
          <p:spPr>
            <a:xfrm>
              <a:off x="3159099" y="1408709"/>
              <a:ext cx="809625" cy="443865"/>
            </a:xfrm>
            <a:custGeom>
              <a:avLst/>
              <a:gdLst/>
              <a:ahLst/>
              <a:cxnLst/>
              <a:rect l="l" t="t" r="r" b="b"/>
              <a:pathLst>
                <a:path w="809625" h="443864">
                  <a:moveTo>
                    <a:pt x="0" y="761"/>
                  </a:moveTo>
                  <a:lnTo>
                    <a:pt x="809244" y="761"/>
                  </a:lnTo>
                </a:path>
                <a:path w="809625" h="443864">
                  <a:moveTo>
                    <a:pt x="3809" y="443484"/>
                  </a:moveTo>
                  <a:lnTo>
                    <a:pt x="3809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3966057" y="1408709"/>
              <a:ext cx="0" cy="443865"/>
            </a:xfrm>
            <a:custGeom>
              <a:avLst/>
              <a:gdLst/>
              <a:ahLst/>
              <a:cxnLst/>
              <a:rect l="l" t="t" r="r" b="b"/>
              <a:pathLst>
                <a:path h="443864">
                  <a:moveTo>
                    <a:pt x="0" y="443484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159099" y="1851431"/>
              <a:ext cx="809625" cy="0"/>
            </a:xfrm>
            <a:custGeom>
              <a:avLst/>
              <a:gdLst/>
              <a:ahLst/>
              <a:cxnLst/>
              <a:rect l="l" t="t" r="r" b="b"/>
              <a:pathLst>
                <a:path w="809625">
                  <a:moveTo>
                    <a:pt x="0" y="0"/>
                  </a:moveTo>
                  <a:lnTo>
                    <a:pt x="809244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171291" y="1419377"/>
              <a:ext cx="809625" cy="449580"/>
            </a:xfrm>
            <a:custGeom>
              <a:avLst/>
              <a:gdLst/>
              <a:ahLst/>
              <a:cxnLst/>
              <a:rect l="l" t="t" r="r" b="b"/>
              <a:pathLst>
                <a:path w="809625" h="449580">
                  <a:moveTo>
                    <a:pt x="802386" y="449580"/>
                  </a:moveTo>
                  <a:lnTo>
                    <a:pt x="802386" y="0"/>
                  </a:lnTo>
                </a:path>
                <a:path w="809625" h="449580">
                  <a:moveTo>
                    <a:pt x="0" y="441198"/>
                  </a:moveTo>
                  <a:lnTo>
                    <a:pt x="809244" y="441198"/>
                  </a:lnTo>
                </a:path>
              </a:pathLst>
            </a:custGeom>
            <a:ln w="16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3166719" y="2302600"/>
            <a:ext cx="7956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FF0000"/>
                </a:solidFill>
                <a:latin typeface="Tahoma"/>
                <a:cs typeface="Tahoma"/>
              </a:rPr>
              <a:t>Sorties</a:t>
            </a:r>
            <a:r>
              <a:rPr sz="1000" spc="39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000" spc="395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1064577" y="1768157"/>
            <a:ext cx="2917825" cy="1391920"/>
            <a:chOff x="1064577" y="1768157"/>
            <a:chExt cx="2917825" cy="1391920"/>
          </a:xfrm>
        </p:grpSpPr>
        <p:sp>
          <p:nvSpPr>
            <p:cNvPr id="81" name="object 81"/>
            <p:cNvSpPr/>
            <p:nvPr/>
          </p:nvSpPr>
          <p:spPr>
            <a:xfrm>
              <a:off x="3159099" y="2182901"/>
              <a:ext cx="809625" cy="443865"/>
            </a:xfrm>
            <a:custGeom>
              <a:avLst/>
              <a:gdLst/>
              <a:ahLst/>
              <a:cxnLst/>
              <a:rect l="l" t="t" r="r" b="b"/>
              <a:pathLst>
                <a:path w="809625" h="443864">
                  <a:moveTo>
                    <a:pt x="0" y="761"/>
                  </a:moveTo>
                  <a:lnTo>
                    <a:pt x="809244" y="761"/>
                  </a:lnTo>
                </a:path>
                <a:path w="809625" h="443864">
                  <a:moveTo>
                    <a:pt x="3809" y="443483"/>
                  </a:moveTo>
                  <a:lnTo>
                    <a:pt x="3809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966057" y="2182901"/>
              <a:ext cx="0" cy="443865"/>
            </a:xfrm>
            <a:custGeom>
              <a:avLst/>
              <a:gdLst/>
              <a:ahLst/>
              <a:cxnLst/>
              <a:rect l="l" t="t" r="r" b="b"/>
              <a:pathLst>
                <a:path h="443864">
                  <a:moveTo>
                    <a:pt x="0" y="443483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159099" y="2625623"/>
              <a:ext cx="809625" cy="0"/>
            </a:xfrm>
            <a:custGeom>
              <a:avLst/>
              <a:gdLst/>
              <a:ahLst/>
              <a:cxnLst/>
              <a:rect l="l" t="t" r="r" b="b"/>
              <a:pathLst>
                <a:path w="809625">
                  <a:moveTo>
                    <a:pt x="0" y="0"/>
                  </a:moveTo>
                  <a:lnTo>
                    <a:pt x="809244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171291" y="2193569"/>
              <a:ext cx="809625" cy="449580"/>
            </a:xfrm>
            <a:custGeom>
              <a:avLst/>
              <a:gdLst/>
              <a:ahLst/>
              <a:cxnLst/>
              <a:rect l="l" t="t" r="r" b="b"/>
              <a:pathLst>
                <a:path w="809625" h="449580">
                  <a:moveTo>
                    <a:pt x="802386" y="449580"/>
                  </a:moveTo>
                  <a:lnTo>
                    <a:pt x="802386" y="0"/>
                  </a:lnTo>
                </a:path>
                <a:path w="809625" h="449580">
                  <a:moveTo>
                    <a:pt x="0" y="441198"/>
                  </a:moveTo>
                  <a:lnTo>
                    <a:pt x="809244" y="441198"/>
                  </a:lnTo>
                </a:path>
              </a:pathLst>
            </a:custGeom>
            <a:ln w="16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603095" y="3002813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399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570835" y="3002813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399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604619" y="3156737"/>
              <a:ext cx="967740" cy="0"/>
            </a:xfrm>
            <a:custGeom>
              <a:avLst/>
              <a:gdLst/>
              <a:ahLst/>
              <a:cxnLst/>
              <a:rect l="l" t="t" r="r" b="b"/>
              <a:pathLst>
                <a:path w="967739">
                  <a:moveTo>
                    <a:pt x="0" y="0"/>
                  </a:moveTo>
                  <a:lnTo>
                    <a:pt x="967739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064577" y="1768157"/>
              <a:ext cx="636270" cy="80010"/>
            </a:xfrm>
            <a:custGeom>
              <a:avLst/>
              <a:gdLst/>
              <a:ahLst/>
              <a:cxnLst/>
              <a:rect l="l" t="t" r="r" b="b"/>
              <a:pathLst>
                <a:path w="636269" h="80010">
                  <a:moveTo>
                    <a:pt x="98463" y="79844"/>
                  </a:moveTo>
                  <a:lnTo>
                    <a:pt x="58597" y="45847"/>
                  </a:lnTo>
                  <a:lnTo>
                    <a:pt x="96862" y="10083"/>
                  </a:lnTo>
                  <a:lnTo>
                    <a:pt x="0" y="47193"/>
                  </a:lnTo>
                  <a:lnTo>
                    <a:pt x="98463" y="79844"/>
                  </a:lnTo>
                  <a:close/>
                </a:path>
                <a:path w="636269" h="80010">
                  <a:moveTo>
                    <a:pt x="636206" y="32664"/>
                  </a:moveTo>
                  <a:lnTo>
                    <a:pt x="537743" y="0"/>
                  </a:lnTo>
                  <a:lnTo>
                    <a:pt x="577608" y="33985"/>
                  </a:lnTo>
                  <a:lnTo>
                    <a:pt x="539343" y="69773"/>
                  </a:lnTo>
                  <a:lnTo>
                    <a:pt x="636206" y="32664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123176" y="1802142"/>
              <a:ext cx="519430" cy="12065"/>
            </a:xfrm>
            <a:custGeom>
              <a:avLst/>
              <a:gdLst/>
              <a:ahLst/>
              <a:cxnLst/>
              <a:rect l="l" t="t" r="r" b="b"/>
              <a:pathLst>
                <a:path w="519430" h="12064">
                  <a:moveTo>
                    <a:pt x="0" y="11861"/>
                  </a:moveTo>
                  <a:lnTo>
                    <a:pt x="519009" y="0"/>
                  </a:lnTo>
                </a:path>
              </a:pathLst>
            </a:custGeom>
            <a:ln w="254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1085354" y="2462339"/>
              <a:ext cx="605155" cy="75565"/>
            </a:xfrm>
            <a:custGeom>
              <a:avLst/>
              <a:gdLst/>
              <a:ahLst/>
              <a:cxnLst/>
              <a:rect l="l" t="t" r="r" b="b"/>
              <a:pathLst>
                <a:path w="605155" h="75564">
                  <a:moveTo>
                    <a:pt x="98145" y="0"/>
                  </a:moveTo>
                  <a:lnTo>
                    <a:pt x="0" y="33616"/>
                  </a:lnTo>
                  <a:lnTo>
                    <a:pt x="97231" y="69773"/>
                  </a:lnTo>
                  <a:lnTo>
                    <a:pt x="58610" y="34378"/>
                  </a:lnTo>
                  <a:lnTo>
                    <a:pt x="98145" y="0"/>
                  </a:lnTo>
                  <a:close/>
                </a:path>
                <a:path w="605155" h="75564">
                  <a:moveTo>
                    <a:pt x="604761" y="41490"/>
                  </a:moveTo>
                  <a:lnTo>
                    <a:pt x="507530" y="5334"/>
                  </a:lnTo>
                  <a:lnTo>
                    <a:pt x="546150" y="40728"/>
                  </a:lnTo>
                  <a:lnTo>
                    <a:pt x="506628" y="75107"/>
                  </a:lnTo>
                  <a:lnTo>
                    <a:pt x="604761" y="4149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143972" y="2496714"/>
              <a:ext cx="487680" cy="6350"/>
            </a:xfrm>
            <a:custGeom>
              <a:avLst/>
              <a:gdLst/>
              <a:ahLst/>
              <a:cxnLst/>
              <a:rect l="l" t="t" r="r" b="b"/>
              <a:pathLst>
                <a:path w="487680" h="6350">
                  <a:moveTo>
                    <a:pt x="0" y="0"/>
                  </a:moveTo>
                  <a:lnTo>
                    <a:pt x="487532" y="6350"/>
                  </a:lnTo>
                </a:path>
              </a:pathLst>
            </a:custGeom>
            <a:ln w="254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2" name="object 9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34514" y="2048052"/>
              <a:ext cx="71094" cy="312807"/>
            </a:xfrm>
            <a:prstGeom prst="rect">
              <a:avLst/>
            </a:prstGeom>
          </p:spPr>
        </p:pic>
      </p:grp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sp>
        <p:nvSpPr>
          <p:cNvPr id="4" name="object 4"/>
          <p:cNvSpPr/>
          <p:nvPr/>
        </p:nvSpPr>
        <p:spPr>
          <a:xfrm>
            <a:off x="75689" y="737997"/>
            <a:ext cx="4457065" cy="198755"/>
          </a:xfrm>
          <a:custGeom>
            <a:avLst/>
            <a:gdLst/>
            <a:ahLst/>
            <a:cxnLst/>
            <a:rect l="l" t="t" r="r" b="b"/>
            <a:pathLst>
              <a:path w="4457065" h="198755">
                <a:moveTo>
                  <a:pt x="4405810" y="0"/>
                </a:moveTo>
                <a:lnTo>
                  <a:pt x="50804" y="0"/>
                </a:lnTo>
                <a:lnTo>
                  <a:pt x="31079" y="4008"/>
                </a:lnTo>
                <a:lnTo>
                  <a:pt x="14924" y="14922"/>
                </a:lnTo>
                <a:lnTo>
                  <a:pt x="4009" y="31075"/>
                </a:lnTo>
                <a:lnTo>
                  <a:pt x="0" y="50800"/>
                </a:lnTo>
                <a:lnTo>
                  <a:pt x="0" y="198361"/>
                </a:lnTo>
                <a:lnTo>
                  <a:pt x="4456610" y="198361"/>
                </a:lnTo>
                <a:lnTo>
                  <a:pt x="4456610" y="50800"/>
                </a:lnTo>
                <a:lnTo>
                  <a:pt x="4452602" y="31075"/>
                </a:lnTo>
                <a:lnTo>
                  <a:pt x="4441688" y="14922"/>
                </a:lnTo>
                <a:lnTo>
                  <a:pt x="4425535" y="4008"/>
                </a:lnTo>
                <a:lnTo>
                  <a:pt x="4405810" y="0"/>
                </a:lnTo>
                <a:close/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794" y="716721"/>
            <a:ext cx="338137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Schéma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représentant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l’architecture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Von</a:t>
            </a:r>
            <a:r>
              <a:rPr sz="1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Neumann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5688" y="762927"/>
            <a:ext cx="4513580" cy="2493010"/>
            <a:chOff x="75688" y="762927"/>
            <a:chExt cx="4513580" cy="2493010"/>
          </a:xfrm>
        </p:grpSpPr>
        <p:sp>
          <p:nvSpPr>
            <p:cNvPr id="7" name="object 7"/>
            <p:cNvSpPr/>
            <p:nvPr/>
          </p:nvSpPr>
          <p:spPr>
            <a:xfrm>
              <a:off x="75688" y="92240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0"/>
                  </a:moveTo>
                  <a:lnTo>
                    <a:pt x="4456941" y="5970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92519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93154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93789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88" y="94424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5679" y="94415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3142902"/>
              <a:ext cx="112713" cy="11271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3130202"/>
              <a:ext cx="125412" cy="12541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77292" y="3185553"/>
              <a:ext cx="4304665" cy="19050"/>
            </a:xfrm>
            <a:custGeom>
              <a:avLst/>
              <a:gdLst/>
              <a:ahLst/>
              <a:cxnLst/>
              <a:rect l="l" t="t" r="r" b="b"/>
              <a:pathLst>
                <a:path w="4304665" h="19050">
                  <a:moveTo>
                    <a:pt x="4304525" y="0"/>
                  </a:moveTo>
                  <a:lnTo>
                    <a:pt x="0" y="0"/>
                  </a:lnTo>
                  <a:lnTo>
                    <a:pt x="0" y="2603"/>
                  </a:lnTo>
                  <a:lnTo>
                    <a:pt x="0" y="5778"/>
                  </a:lnTo>
                  <a:lnTo>
                    <a:pt x="0" y="8953"/>
                  </a:lnTo>
                  <a:lnTo>
                    <a:pt x="0" y="12128"/>
                  </a:lnTo>
                  <a:lnTo>
                    <a:pt x="0" y="18478"/>
                  </a:lnTo>
                  <a:lnTo>
                    <a:pt x="4304525" y="18478"/>
                  </a:lnTo>
                  <a:lnTo>
                    <a:pt x="4304525" y="12128"/>
                  </a:lnTo>
                  <a:lnTo>
                    <a:pt x="4304525" y="8953"/>
                  </a:lnTo>
                  <a:lnTo>
                    <a:pt x="4304525" y="5778"/>
                  </a:lnTo>
                  <a:lnTo>
                    <a:pt x="4304525" y="2603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2008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2071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2135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2198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2262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2325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2389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77293" y="3245295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5015"/>
                  </a:moveTo>
                  <a:lnTo>
                    <a:pt x="4304535" y="5015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01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781977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785152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788327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791502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794677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797852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01027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04202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07377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810552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813727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816902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820077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823252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82642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829602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82642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47" y="832243"/>
              <a:ext cx="5715" cy="2316480"/>
            </a:xfrm>
            <a:custGeom>
              <a:avLst/>
              <a:gdLst/>
              <a:ahLst/>
              <a:cxnLst/>
              <a:rect l="l" t="t" r="r" b="b"/>
              <a:pathLst>
                <a:path w="5714" h="2316480">
                  <a:moveTo>
                    <a:pt x="5689" y="0"/>
                  </a:moveTo>
                  <a:lnTo>
                    <a:pt x="0" y="0"/>
                  </a:lnTo>
                  <a:lnTo>
                    <a:pt x="0" y="2316480"/>
                  </a:lnTo>
                  <a:lnTo>
                    <a:pt x="5689" y="231648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61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44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83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22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261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45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1984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24" y="832231"/>
              <a:ext cx="5715" cy="2316480"/>
            </a:xfrm>
            <a:custGeom>
              <a:avLst/>
              <a:gdLst/>
              <a:ahLst/>
              <a:cxnLst/>
              <a:rect l="l" t="t" r="r" b="b"/>
              <a:pathLst>
                <a:path w="5714" h="2316480">
                  <a:moveTo>
                    <a:pt x="5105" y="0"/>
                  </a:moveTo>
                  <a:lnTo>
                    <a:pt x="0" y="0"/>
                  </a:lnTo>
                  <a:lnTo>
                    <a:pt x="0" y="2316479"/>
                  </a:lnTo>
                  <a:lnTo>
                    <a:pt x="5105" y="2316479"/>
                  </a:lnTo>
                  <a:lnTo>
                    <a:pt x="510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967740"/>
              <a:ext cx="4457065" cy="2232025"/>
            </a:xfrm>
            <a:custGeom>
              <a:avLst/>
              <a:gdLst/>
              <a:ahLst/>
              <a:cxnLst/>
              <a:rect l="l" t="t" r="r" b="b"/>
              <a:pathLst>
                <a:path w="4457065" h="2232025">
                  <a:moveTo>
                    <a:pt x="4456610" y="0"/>
                  </a:moveTo>
                  <a:lnTo>
                    <a:pt x="0" y="0"/>
                  </a:lnTo>
                  <a:lnTo>
                    <a:pt x="0" y="2180718"/>
                  </a:lnTo>
                  <a:lnTo>
                    <a:pt x="4009" y="2200442"/>
                  </a:lnTo>
                  <a:lnTo>
                    <a:pt x="14924" y="2216595"/>
                  </a:lnTo>
                  <a:lnTo>
                    <a:pt x="31079" y="2227509"/>
                  </a:lnTo>
                  <a:lnTo>
                    <a:pt x="50804" y="2231518"/>
                  </a:lnTo>
                  <a:lnTo>
                    <a:pt x="4405810" y="2231518"/>
                  </a:lnTo>
                  <a:lnTo>
                    <a:pt x="4425535" y="2227509"/>
                  </a:lnTo>
                  <a:lnTo>
                    <a:pt x="4441688" y="2216595"/>
                  </a:lnTo>
                  <a:lnTo>
                    <a:pt x="4452602" y="2200442"/>
                  </a:lnTo>
                  <a:lnTo>
                    <a:pt x="4456610" y="2180718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20077"/>
              <a:ext cx="0" cy="2347595"/>
            </a:xfrm>
            <a:custGeom>
              <a:avLst/>
              <a:gdLst/>
              <a:ahLst/>
              <a:cxnLst/>
              <a:rect l="l" t="t" r="r" b="b"/>
              <a:pathLst>
                <a:path h="2347595">
                  <a:moveTo>
                    <a:pt x="0" y="234743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073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7946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7819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762927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604619" y="994181"/>
              <a:ext cx="967740" cy="0"/>
            </a:xfrm>
            <a:custGeom>
              <a:avLst/>
              <a:gdLst/>
              <a:ahLst/>
              <a:cxnLst/>
              <a:rect l="l" t="t" r="r" b="b"/>
              <a:pathLst>
                <a:path w="967739">
                  <a:moveTo>
                    <a:pt x="0" y="0"/>
                  </a:moveTo>
                  <a:lnTo>
                    <a:pt x="967739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603095" y="992657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400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570835" y="992657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400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603095" y="1143533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h="157480">
                  <a:moveTo>
                    <a:pt x="0" y="156972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570835" y="1143533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h="157480">
                  <a:moveTo>
                    <a:pt x="0" y="156972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207551" y="1411960"/>
            <a:ext cx="805180" cy="1165225"/>
          </a:xfrm>
          <a:prstGeom prst="rect">
            <a:avLst/>
          </a:prstGeom>
          <a:solidFill>
            <a:srgbClr val="FFFFFF"/>
          </a:solidFill>
          <a:ln w="8856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100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  <a:spcBef>
                <a:spcPts val="5"/>
              </a:spcBef>
            </a:pPr>
            <a:r>
              <a:rPr sz="1000" spc="660" dirty="0">
                <a:solidFill>
                  <a:srgbClr val="FF0000"/>
                </a:solidFill>
                <a:latin typeface="Arial"/>
                <a:cs typeface="Arial"/>
              </a:rPr>
              <a:t>�</a:t>
            </a:r>
            <a:r>
              <a:rPr sz="1000" spc="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spc="-30" dirty="0">
                <a:solidFill>
                  <a:srgbClr val="FF0000"/>
                </a:solidFill>
                <a:latin typeface="Arial"/>
                <a:cs typeface="Arial"/>
              </a:rPr>
              <a:t>Mémoire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1599920" y="1297330"/>
            <a:ext cx="850265" cy="1708785"/>
            <a:chOff x="1599920" y="1297330"/>
            <a:chExt cx="850265" cy="1708785"/>
          </a:xfrm>
        </p:grpSpPr>
        <p:sp>
          <p:nvSpPr>
            <p:cNvPr id="63" name="object 63"/>
            <p:cNvSpPr/>
            <p:nvPr/>
          </p:nvSpPr>
          <p:spPr>
            <a:xfrm>
              <a:off x="1603095" y="1300505"/>
              <a:ext cx="0" cy="1702435"/>
            </a:xfrm>
            <a:custGeom>
              <a:avLst/>
              <a:gdLst/>
              <a:ahLst/>
              <a:cxnLst/>
              <a:rect l="l" t="t" r="r" b="b"/>
              <a:pathLst>
                <a:path h="1702435">
                  <a:moveTo>
                    <a:pt x="0" y="1702308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706651" y="1413167"/>
              <a:ext cx="736600" cy="628650"/>
            </a:xfrm>
            <a:custGeom>
              <a:avLst/>
              <a:gdLst/>
              <a:ahLst/>
              <a:cxnLst/>
              <a:rect l="l" t="t" r="r" b="b"/>
              <a:pathLst>
                <a:path w="736600" h="628650">
                  <a:moveTo>
                    <a:pt x="0" y="314274"/>
                  </a:moveTo>
                  <a:lnTo>
                    <a:pt x="0" y="94272"/>
                  </a:lnTo>
                  <a:lnTo>
                    <a:pt x="7409" y="57575"/>
                  </a:lnTo>
                  <a:lnTo>
                    <a:pt x="27616" y="27609"/>
                  </a:lnTo>
                  <a:lnTo>
                    <a:pt x="57585" y="7407"/>
                  </a:lnTo>
                  <a:lnTo>
                    <a:pt x="94284" y="0"/>
                  </a:lnTo>
                  <a:lnTo>
                    <a:pt x="642277" y="0"/>
                  </a:lnTo>
                  <a:lnTo>
                    <a:pt x="678976" y="7407"/>
                  </a:lnTo>
                  <a:lnTo>
                    <a:pt x="708945" y="27609"/>
                  </a:lnTo>
                  <a:lnTo>
                    <a:pt x="729152" y="57575"/>
                  </a:lnTo>
                  <a:lnTo>
                    <a:pt x="736561" y="94272"/>
                  </a:lnTo>
                  <a:lnTo>
                    <a:pt x="736561" y="534276"/>
                  </a:lnTo>
                  <a:lnTo>
                    <a:pt x="729152" y="570975"/>
                  </a:lnTo>
                  <a:lnTo>
                    <a:pt x="708945" y="600944"/>
                  </a:lnTo>
                  <a:lnTo>
                    <a:pt x="678976" y="621151"/>
                  </a:lnTo>
                  <a:lnTo>
                    <a:pt x="642277" y="628561"/>
                  </a:lnTo>
                  <a:lnTo>
                    <a:pt x="94284" y="628561"/>
                  </a:lnTo>
                  <a:lnTo>
                    <a:pt x="57585" y="621151"/>
                  </a:lnTo>
                  <a:lnTo>
                    <a:pt x="27616" y="600944"/>
                  </a:lnTo>
                  <a:lnTo>
                    <a:pt x="7409" y="570975"/>
                  </a:lnTo>
                  <a:lnTo>
                    <a:pt x="0" y="534276"/>
                  </a:lnTo>
                  <a:lnTo>
                    <a:pt x="0" y="314274"/>
                  </a:lnTo>
                  <a:close/>
                </a:path>
              </a:pathLst>
            </a:custGeom>
            <a:ln w="12652">
              <a:solidFill>
                <a:srgbClr val="681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714639" y="1419491"/>
              <a:ext cx="724535" cy="615950"/>
            </a:xfrm>
            <a:custGeom>
              <a:avLst/>
              <a:gdLst/>
              <a:ahLst/>
              <a:cxnLst/>
              <a:rect l="l" t="t" r="r" b="b"/>
              <a:pathLst>
                <a:path w="724535" h="615950">
                  <a:moveTo>
                    <a:pt x="631532" y="0"/>
                  </a:moveTo>
                  <a:lnTo>
                    <a:pt x="92392" y="0"/>
                  </a:lnTo>
                  <a:lnTo>
                    <a:pt x="56428" y="7260"/>
                  </a:lnTo>
                  <a:lnTo>
                    <a:pt x="27060" y="27058"/>
                  </a:lnTo>
                  <a:lnTo>
                    <a:pt x="7260" y="56423"/>
                  </a:lnTo>
                  <a:lnTo>
                    <a:pt x="0" y="92379"/>
                  </a:lnTo>
                  <a:lnTo>
                    <a:pt x="0" y="307949"/>
                  </a:lnTo>
                  <a:lnTo>
                    <a:pt x="0" y="523519"/>
                  </a:lnTo>
                  <a:lnTo>
                    <a:pt x="7260" y="559483"/>
                  </a:lnTo>
                  <a:lnTo>
                    <a:pt x="27060" y="588851"/>
                  </a:lnTo>
                  <a:lnTo>
                    <a:pt x="56428" y="608651"/>
                  </a:lnTo>
                  <a:lnTo>
                    <a:pt x="92392" y="615911"/>
                  </a:lnTo>
                  <a:lnTo>
                    <a:pt x="631532" y="615911"/>
                  </a:lnTo>
                  <a:lnTo>
                    <a:pt x="667491" y="608651"/>
                  </a:lnTo>
                  <a:lnTo>
                    <a:pt x="696860" y="588851"/>
                  </a:lnTo>
                  <a:lnTo>
                    <a:pt x="716663" y="559483"/>
                  </a:lnTo>
                  <a:lnTo>
                    <a:pt x="723925" y="523519"/>
                  </a:lnTo>
                  <a:lnTo>
                    <a:pt x="723925" y="92379"/>
                  </a:lnTo>
                  <a:lnTo>
                    <a:pt x="716663" y="56423"/>
                  </a:lnTo>
                  <a:lnTo>
                    <a:pt x="696860" y="27058"/>
                  </a:lnTo>
                  <a:lnTo>
                    <a:pt x="667491" y="7260"/>
                  </a:lnTo>
                  <a:lnTo>
                    <a:pt x="631532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 txBox="1"/>
          <p:nvPr/>
        </p:nvSpPr>
        <p:spPr>
          <a:xfrm>
            <a:off x="1739900" y="956477"/>
            <a:ext cx="674370" cy="1063625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944"/>
              </a:spcBef>
            </a:pPr>
            <a:r>
              <a:rPr sz="1000" spc="605" dirty="0">
                <a:solidFill>
                  <a:srgbClr val="0000FF"/>
                </a:solidFill>
                <a:latin typeface="Arial"/>
                <a:cs typeface="Arial"/>
              </a:rPr>
              <a:t>*</a:t>
            </a:r>
            <a:r>
              <a:rPr sz="1000" spc="22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400" spc="90" dirty="0">
                <a:solidFill>
                  <a:srgbClr val="0000FF"/>
                </a:solidFill>
                <a:latin typeface="Cambria"/>
                <a:cs typeface="Cambria"/>
              </a:rPr>
              <a:t>cpu</a:t>
            </a:r>
            <a:endParaRPr sz="1400">
              <a:latin typeface="Cambria"/>
              <a:cs typeface="Cambria"/>
            </a:endParaRPr>
          </a:p>
          <a:p>
            <a:pPr marL="160020">
              <a:lnSpc>
                <a:spcPct val="100000"/>
              </a:lnSpc>
              <a:spcBef>
                <a:spcPts val="680"/>
              </a:spcBef>
            </a:pPr>
            <a:r>
              <a:rPr sz="1200" spc="135" dirty="0">
                <a:solidFill>
                  <a:srgbClr val="681900"/>
                </a:solidFill>
                <a:latin typeface="Cambria"/>
                <a:cs typeface="Cambria"/>
              </a:rPr>
              <a:t>ual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900" dirty="0">
                <a:latin typeface="Tahoma"/>
                <a:cs typeface="Tahoma"/>
              </a:rPr>
              <a:t>Unité</a:t>
            </a:r>
            <a:r>
              <a:rPr sz="900" spc="195" dirty="0">
                <a:latin typeface="Tahoma"/>
                <a:cs typeface="Tahoma"/>
              </a:rPr>
              <a:t>  </a:t>
            </a:r>
            <a:r>
              <a:rPr sz="900" spc="-10" dirty="0">
                <a:latin typeface="Tahoma"/>
                <a:cs typeface="Tahoma"/>
              </a:rPr>
              <a:t>arith-</a:t>
            </a:r>
            <a:endParaRPr sz="900">
              <a:latin typeface="Tahoma"/>
              <a:cs typeface="Tahoma"/>
            </a:endParaRPr>
          </a:p>
          <a:p>
            <a:pPr marL="12700" marR="6350">
              <a:lnSpc>
                <a:spcPct val="111100"/>
              </a:lnSpc>
              <a:tabLst>
                <a:tab pos="565785" algn="l"/>
              </a:tabLst>
            </a:pPr>
            <a:r>
              <a:rPr sz="900" spc="-10" dirty="0">
                <a:latin typeface="Tahoma"/>
                <a:cs typeface="Tahoma"/>
              </a:rPr>
              <a:t>métique</a:t>
            </a:r>
            <a:r>
              <a:rPr sz="900" dirty="0">
                <a:latin typeface="Tahoma"/>
                <a:cs typeface="Tahoma"/>
              </a:rPr>
              <a:t>	</a:t>
            </a:r>
            <a:r>
              <a:rPr sz="900" spc="-35" dirty="0">
                <a:latin typeface="Tahoma"/>
                <a:cs typeface="Tahoma"/>
              </a:rPr>
              <a:t>et </a:t>
            </a:r>
            <a:r>
              <a:rPr sz="900" spc="-10" dirty="0">
                <a:latin typeface="Tahoma"/>
                <a:cs typeface="Tahoma"/>
              </a:rPr>
              <a:t>logique</a:t>
            </a:r>
            <a:endParaRPr sz="900">
              <a:latin typeface="Tahoma"/>
              <a:cs typeface="Tahoma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1689633" y="2360834"/>
            <a:ext cx="749300" cy="641350"/>
            <a:chOff x="1689633" y="2360834"/>
            <a:chExt cx="749300" cy="641350"/>
          </a:xfrm>
        </p:grpSpPr>
        <p:sp>
          <p:nvSpPr>
            <p:cNvPr id="68" name="object 68"/>
            <p:cNvSpPr/>
            <p:nvPr/>
          </p:nvSpPr>
          <p:spPr>
            <a:xfrm>
              <a:off x="1695983" y="2367184"/>
              <a:ext cx="736600" cy="628650"/>
            </a:xfrm>
            <a:custGeom>
              <a:avLst/>
              <a:gdLst/>
              <a:ahLst/>
              <a:cxnLst/>
              <a:rect l="l" t="t" r="r" b="b"/>
              <a:pathLst>
                <a:path w="736600" h="628650">
                  <a:moveTo>
                    <a:pt x="0" y="314285"/>
                  </a:moveTo>
                  <a:lnTo>
                    <a:pt x="0" y="94287"/>
                  </a:lnTo>
                  <a:lnTo>
                    <a:pt x="7409" y="57587"/>
                  </a:lnTo>
                  <a:lnTo>
                    <a:pt x="27616" y="27617"/>
                  </a:lnTo>
                  <a:lnTo>
                    <a:pt x="57585" y="7410"/>
                  </a:lnTo>
                  <a:lnTo>
                    <a:pt x="94284" y="0"/>
                  </a:lnTo>
                  <a:lnTo>
                    <a:pt x="642277" y="0"/>
                  </a:lnTo>
                  <a:lnTo>
                    <a:pt x="678976" y="7410"/>
                  </a:lnTo>
                  <a:lnTo>
                    <a:pt x="708945" y="27617"/>
                  </a:lnTo>
                  <a:lnTo>
                    <a:pt x="729152" y="57587"/>
                  </a:lnTo>
                  <a:lnTo>
                    <a:pt x="736561" y="94287"/>
                  </a:lnTo>
                  <a:lnTo>
                    <a:pt x="736561" y="534282"/>
                  </a:lnTo>
                  <a:lnTo>
                    <a:pt x="729152" y="570982"/>
                  </a:lnTo>
                  <a:lnTo>
                    <a:pt x="708945" y="600952"/>
                  </a:lnTo>
                  <a:lnTo>
                    <a:pt x="678976" y="621159"/>
                  </a:lnTo>
                  <a:lnTo>
                    <a:pt x="642277" y="628569"/>
                  </a:lnTo>
                  <a:lnTo>
                    <a:pt x="94284" y="628569"/>
                  </a:lnTo>
                  <a:lnTo>
                    <a:pt x="57585" y="621159"/>
                  </a:lnTo>
                  <a:lnTo>
                    <a:pt x="27616" y="600952"/>
                  </a:lnTo>
                  <a:lnTo>
                    <a:pt x="7409" y="570982"/>
                  </a:lnTo>
                  <a:lnTo>
                    <a:pt x="0" y="534282"/>
                  </a:lnTo>
                  <a:lnTo>
                    <a:pt x="0" y="314285"/>
                  </a:lnTo>
                  <a:close/>
                </a:path>
              </a:pathLst>
            </a:custGeom>
            <a:ln w="12652">
              <a:solidFill>
                <a:srgbClr val="681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702447" y="2373509"/>
              <a:ext cx="724535" cy="615950"/>
            </a:xfrm>
            <a:custGeom>
              <a:avLst/>
              <a:gdLst/>
              <a:ahLst/>
              <a:cxnLst/>
              <a:rect l="l" t="t" r="r" b="b"/>
              <a:pathLst>
                <a:path w="724535" h="615950">
                  <a:moveTo>
                    <a:pt x="631532" y="0"/>
                  </a:moveTo>
                  <a:lnTo>
                    <a:pt x="92392" y="0"/>
                  </a:lnTo>
                  <a:lnTo>
                    <a:pt x="56428" y="7260"/>
                  </a:lnTo>
                  <a:lnTo>
                    <a:pt x="27060" y="27060"/>
                  </a:lnTo>
                  <a:lnTo>
                    <a:pt x="7260" y="56427"/>
                  </a:lnTo>
                  <a:lnTo>
                    <a:pt x="0" y="92388"/>
                  </a:lnTo>
                  <a:lnTo>
                    <a:pt x="0" y="307961"/>
                  </a:lnTo>
                  <a:lnTo>
                    <a:pt x="0" y="523528"/>
                  </a:lnTo>
                  <a:lnTo>
                    <a:pt x="7260" y="559489"/>
                  </a:lnTo>
                  <a:lnTo>
                    <a:pt x="27060" y="588855"/>
                  </a:lnTo>
                  <a:lnTo>
                    <a:pt x="56428" y="608655"/>
                  </a:lnTo>
                  <a:lnTo>
                    <a:pt x="92392" y="615915"/>
                  </a:lnTo>
                  <a:lnTo>
                    <a:pt x="631532" y="615915"/>
                  </a:lnTo>
                  <a:lnTo>
                    <a:pt x="667489" y="608655"/>
                  </a:lnTo>
                  <a:lnTo>
                    <a:pt x="696853" y="588855"/>
                  </a:lnTo>
                  <a:lnTo>
                    <a:pt x="716652" y="559489"/>
                  </a:lnTo>
                  <a:lnTo>
                    <a:pt x="723912" y="523528"/>
                  </a:lnTo>
                  <a:lnTo>
                    <a:pt x="723912" y="92388"/>
                  </a:lnTo>
                  <a:lnTo>
                    <a:pt x="716652" y="56427"/>
                  </a:lnTo>
                  <a:lnTo>
                    <a:pt x="696853" y="27060"/>
                  </a:lnTo>
                  <a:lnTo>
                    <a:pt x="667489" y="7260"/>
                  </a:lnTo>
                  <a:lnTo>
                    <a:pt x="631532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2264161" y="2595670"/>
            <a:ext cx="13843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25" dirty="0">
                <a:latin typeface="Tahoma"/>
                <a:cs typeface="Tahoma"/>
              </a:rPr>
              <a:t>de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727707" y="2394431"/>
            <a:ext cx="415925" cy="51625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61925">
              <a:lnSpc>
                <a:spcPct val="100000"/>
              </a:lnSpc>
              <a:spcBef>
                <a:spcPts val="180"/>
              </a:spcBef>
            </a:pPr>
            <a:r>
              <a:rPr sz="1200" spc="90" dirty="0">
                <a:solidFill>
                  <a:srgbClr val="681900"/>
                </a:solidFill>
                <a:latin typeface="Cambria"/>
                <a:cs typeface="Cambria"/>
              </a:rPr>
              <a:t>uc</a:t>
            </a:r>
            <a:endParaRPr sz="1200">
              <a:latin typeface="Cambria"/>
              <a:cs typeface="Cambria"/>
            </a:endParaRPr>
          </a:p>
          <a:p>
            <a:pPr marL="12700" marR="5080">
              <a:lnSpc>
                <a:spcPts val="1200"/>
              </a:lnSpc>
            </a:pPr>
            <a:r>
              <a:rPr sz="900" spc="-10" dirty="0">
                <a:latin typeface="Tahoma"/>
                <a:cs typeface="Tahoma"/>
              </a:rPr>
              <a:t>Unité </a:t>
            </a:r>
            <a:r>
              <a:rPr sz="900" spc="-25" dirty="0">
                <a:latin typeface="Tahoma"/>
                <a:cs typeface="Tahoma"/>
              </a:rPr>
              <a:t>contrôle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2570835" y="1300505"/>
            <a:ext cx="0" cy="1702435"/>
          </a:xfrm>
          <a:custGeom>
            <a:avLst/>
            <a:gdLst/>
            <a:ahLst/>
            <a:cxnLst/>
            <a:rect l="l" t="t" r="r" b="b"/>
            <a:pathLst>
              <a:path h="1702435">
                <a:moveTo>
                  <a:pt x="0" y="1702308"/>
                </a:moveTo>
                <a:lnTo>
                  <a:pt x="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3166719" y="1528411"/>
            <a:ext cx="7956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95"/>
              </a:spcBef>
            </a:pPr>
            <a:r>
              <a:rPr sz="1000" spc="445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sz="1000" spc="3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FF0000"/>
                </a:solidFill>
                <a:latin typeface="Tahoma"/>
                <a:cs typeface="Tahoma"/>
              </a:rPr>
              <a:t>Entrées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3155289" y="1404899"/>
            <a:ext cx="834390" cy="473075"/>
            <a:chOff x="3155289" y="1404899"/>
            <a:chExt cx="834390" cy="473075"/>
          </a:xfrm>
        </p:grpSpPr>
        <p:sp>
          <p:nvSpPr>
            <p:cNvPr id="75" name="object 75"/>
            <p:cNvSpPr/>
            <p:nvPr/>
          </p:nvSpPr>
          <p:spPr>
            <a:xfrm>
              <a:off x="3159099" y="1408709"/>
              <a:ext cx="809625" cy="443865"/>
            </a:xfrm>
            <a:custGeom>
              <a:avLst/>
              <a:gdLst/>
              <a:ahLst/>
              <a:cxnLst/>
              <a:rect l="l" t="t" r="r" b="b"/>
              <a:pathLst>
                <a:path w="809625" h="443864">
                  <a:moveTo>
                    <a:pt x="0" y="761"/>
                  </a:moveTo>
                  <a:lnTo>
                    <a:pt x="809244" y="761"/>
                  </a:lnTo>
                </a:path>
                <a:path w="809625" h="443864">
                  <a:moveTo>
                    <a:pt x="3809" y="443484"/>
                  </a:moveTo>
                  <a:lnTo>
                    <a:pt x="3809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3966057" y="1408709"/>
              <a:ext cx="0" cy="443865"/>
            </a:xfrm>
            <a:custGeom>
              <a:avLst/>
              <a:gdLst/>
              <a:ahLst/>
              <a:cxnLst/>
              <a:rect l="l" t="t" r="r" b="b"/>
              <a:pathLst>
                <a:path h="443864">
                  <a:moveTo>
                    <a:pt x="0" y="443484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159099" y="1851431"/>
              <a:ext cx="809625" cy="0"/>
            </a:xfrm>
            <a:custGeom>
              <a:avLst/>
              <a:gdLst/>
              <a:ahLst/>
              <a:cxnLst/>
              <a:rect l="l" t="t" r="r" b="b"/>
              <a:pathLst>
                <a:path w="809625">
                  <a:moveTo>
                    <a:pt x="0" y="0"/>
                  </a:moveTo>
                  <a:lnTo>
                    <a:pt x="809244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171291" y="1419377"/>
              <a:ext cx="809625" cy="449580"/>
            </a:xfrm>
            <a:custGeom>
              <a:avLst/>
              <a:gdLst/>
              <a:ahLst/>
              <a:cxnLst/>
              <a:rect l="l" t="t" r="r" b="b"/>
              <a:pathLst>
                <a:path w="809625" h="449580">
                  <a:moveTo>
                    <a:pt x="802386" y="449580"/>
                  </a:moveTo>
                  <a:lnTo>
                    <a:pt x="802386" y="0"/>
                  </a:lnTo>
                </a:path>
                <a:path w="809625" h="449580">
                  <a:moveTo>
                    <a:pt x="0" y="441198"/>
                  </a:moveTo>
                  <a:lnTo>
                    <a:pt x="809244" y="441198"/>
                  </a:lnTo>
                </a:path>
              </a:pathLst>
            </a:custGeom>
            <a:ln w="16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3166719" y="2302600"/>
            <a:ext cx="7956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FF0000"/>
                </a:solidFill>
                <a:latin typeface="Tahoma"/>
                <a:cs typeface="Tahoma"/>
              </a:rPr>
              <a:t>Sorties</a:t>
            </a:r>
            <a:r>
              <a:rPr sz="1000" spc="39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000" spc="395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1064577" y="1650022"/>
            <a:ext cx="2917825" cy="1510030"/>
            <a:chOff x="1064577" y="1650022"/>
            <a:chExt cx="2917825" cy="1510030"/>
          </a:xfrm>
        </p:grpSpPr>
        <p:sp>
          <p:nvSpPr>
            <p:cNvPr id="81" name="object 81"/>
            <p:cNvSpPr/>
            <p:nvPr/>
          </p:nvSpPr>
          <p:spPr>
            <a:xfrm>
              <a:off x="3159099" y="2182901"/>
              <a:ext cx="809625" cy="443865"/>
            </a:xfrm>
            <a:custGeom>
              <a:avLst/>
              <a:gdLst/>
              <a:ahLst/>
              <a:cxnLst/>
              <a:rect l="l" t="t" r="r" b="b"/>
              <a:pathLst>
                <a:path w="809625" h="443864">
                  <a:moveTo>
                    <a:pt x="0" y="761"/>
                  </a:moveTo>
                  <a:lnTo>
                    <a:pt x="809244" y="761"/>
                  </a:lnTo>
                </a:path>
                <a:path w="809625" h="443864">
                  <a:moveTo>
                    <a:pt x="3809" y="443483"/>
                  </a:moveTo>
                  <a:lnTo>
                    <a:pt x="3809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966057" y="2182901"/>
              <a:ext cx="0" cy="443865"/>
            </a:xfrm>
            <a:custGeom>
              <a:avLst/>
              <a:gdLst/>
              <a:ahLst/>
              <a:cxnLst/>
              <a:rect l="l" t="t" r="r" b="b"/>
              <a:pathLst>
                <a:path h="443864">
                  <a:moveTo>
                    <a:pt x="0" y="443483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159099" y="2625623"/>
              <a:ext cx="809625" cy="0"/>
            </a:xfrm>
            <a:custGeom>
              <a:avLst/>
              <a:gdLst/>
              <a:ahLst/>
              <a:cxnLst/>
              <a:rect l="l" t="t" r="r" b="b"/>
              <a:pathLst>
                <a:path w="809625">
                  <a:moveTo>
                    <a:pt x="0" y="0"/>
                  </a:moveTo>
                  <a:lnTo>
                    <a:pt x="809244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171291" y="2193569"/>
              <a:ext cx="809625" cy="449580"/>
            </a:xfrm>
            <a:custGeom>
              <a:avLst/>
              <a:gdLst/>
              <a:ahLst/>
              <a:cxnLst/>
              <a:rect l="l" t="t" r="r" b="b"/>
              <a:pathLst>
                <a:path w="809625" h="449580">
                  <a:moveTo>
                    <a:pt x="802386" y="449580"/>
                  </a:moveTo>
                  <a:lnTo>
                    <a:pt x="802386" y="0"/>
                  </a:lnTo>
                </a:path>
                <a:path w="809625" h="449580">
                  <a:moveTo>
                    <a:pt x="0" y="441198"/>
                  </a:moveTo>
                  <a:lnTo>
                    <a:pt x="809244" y="441198"/>
                  </a:lnTo>
                </a:path>
              </a:pathLst>
            </a:custGeom>
            <a:ln w="16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603095" y="3002813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399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570835" y="3002813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399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604619" y="3156737"/>
              <a:ext cx="967740" cy="0"/>
            </a:xfrm>
            <a:custGeom>
              <a:avLst/>
              <a:gdLst/>
              <a:ahLst/>
              <a:cxnLst/>
              <a:rect l="l" t="t" r="r" b="b"/>
              <a:pathLst>
                <a:path w="967739">
                  <a:moveTo>
                    <a:pt x="0" y="0"/>
                  </a:moveTo>
                  <a:lnTo>
                    <a:pt x="967739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064577" y="1768157"/>
              <a:ext cx="636270" cy="80010"/>
            </a:xfrm>
            <a:custGeom>
              <a:avLst/>
              <a:gdLst/>
              <a:ahLst/>
              <a:cxnLst/>
              <a:rect l="l" t="t" r="r" b="b"/>
              <a:pathLst>
                <a:path w="636269" h="80010">
                  <a:moveTo>
                    <a:pt x="98463" y="79844"/>
                  </a:moveTo>
                  <a:lnTo>
                    <a:pt x="58597" y="45847"/>
                  </a:lnTo>
                  <a:lnTo>
                    <a:pt x="96862" y="10083"/>
                  </a:lnTo>
                  <a:lnTo>
                    <a:pt x="0" y="47193"/>
                  </a:lnTo>
                  <a:lnTo>
                    <a:pt x="98463" y="79844"/>
                  </a:lnTo>
                  <a:close/>
                </a:path>
                <a:path w="636269" h="80010">
                  <a:moveTo>
                    <a:pt x="636206" y="32664"/>
                  </a:moveTo>
                  <a:lnTo>
                    <a:pt x="537743" y="0"/>
                  </a:lnTo>
                  <a:lnTo>
                    <a:pt x="577608" y="33985"/>
                  </a:lnTo>
                  <a:lnTo>
                    <a:pt x="539343" y="69773"/>
                  </a:lnTo>
                  <a:lnTo>
                    <a:pt x="636206" y="32664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123176" y="1802142"/>
              <a:ext cx="519430" cy="12065"/>
            </a:xfrm>
            <a:custGeom>
              <a:avLst/>
              <a:gdLst/>
              <a:ahLst/>
              <a:cxnLst/>
              <a:rect l="l" t="t" r="r" b="b"/>
              <a:pathLst>
                <a:path w="519430" h="12064">
                  <a:moveTo>
                    <a:pt x="0" y="11861"/>
                  </a:moveTo>
                  <a:lnTo>
                    <a:pt x="519009" y="0"/>
                  </a:lnTo>
                </a:path>
              </a:pathLst>
            </a:custGeom>
            <a:ln w="254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1085354" y="2462339"/>
              <a:ext cx="605155" cy="75565"/>
            </a:xfrm>
            <a:custGeom>
              <a:avLst/>
              <a:gdLst/>
              <a:ahLst/>
              <a:cxnLst/>
              <a:rect l="l" t="t" r="r" b="b"/>
              <a:pathLst>
                <a:path w="605155" h="75564">
                  <a:moveTo>
                    <a:pt x="98145" y="0"/>
                  </a:moveTo>
                  <a:lnTo>
                    <a:pt x="0" y="33616"/>
                  </a:lnTo>
                  <a:lnTo>
                    <a:pt x="97231" y="69773"/>
                  </a:lnTo>
                  <a:lnTo>
                    <a:pt x="58610" y="34378"/>
                  </a:lnTo>
                  <a:lnTo>
                    <a:pt x="98145" y="0"/>
                  </a:lnTo>
                  <a:close/>
                </a:path>
                <a:path w="605155" h="75564">
                  <a:moveTo>
                    <a:pt x="604761" y="41490"/>
                  </a:moveTo>
                  <a:lnTo>
                    <a:pt x="507530" y="5334"/>
                  </a:lnTo>
                  <a:lnTo>
                    <a:pt x="546150" y="40728"/>
                  </a:lnTo>
                  <a:lnTo>
                    <a:pt x="506628" y="75107"/>
                  </a:lnTo>
                  <a:lnTo>
                    <a:pt x="604761" y="4149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143972" y="2496714"/>
              <a:ext cx="487680" cy="6350"/>
            </a:xfrm>
            <a:custGeom>
              <a:avLst/>
              <a:gdLst/>
              <a:ahLst/>
              <a:cxnLst/>
              <a:rect l="l" t="t" r="r" b="b"/>
              <a:pathLst>
                <a:path w="487680" h="6350">
                  <a:moveTo>
                    <a:pt x="0" y="0"/>
                  </a:moveTo>
                  <a:lnTo>
                    <a:pt x="487532" y="6350"/>
                  </a:lnTo>
                </a:path>
              </a:pathLst>
            </a:custGeom>
            <a:ln w="254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2" name="object 9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34514" y="2048052"/>
              <a:ext cx="71094" cy="312807"/>
            </a:xfrm>
            <a:prstGeom prst="rect">
              <a:avLst/>
            </a:prstGeom>
          </p:spPr>
        </p:pic>
        <p:sp>
          <p:nvSpPr>
            <p:cNvPr id="93" name="object 93"/>
            <p:cNvSpPr/>
            <p:nvPr/>
          </p:nvSpPr>
          <p:spPr>
            <a:xfrm>
              <a:off x="2450007" y="1664423"/>
              <a:ext cx="99695" cy="69850"/>
            </a:xfrm>
            <a:custGeom>
              <a:avLst/>
              <a:gdLst/>
              <a:ahLst/>
              <a:cxnLst/>
              <a:rect l="l" t="t" r="r" b="b"/>
              <a:pathLst>
                <a:path w="99694" h="69850">
                  <a:moveTo>
                    <a:pt x="95440" y="0"/>
                  </a:moveTo>
                  <a:lnTo>
                    <a:pt x="0" y="40652"/>
                  </a:lnTo>
                  <a:lnTo>
                    <a:pt x="99593" y="69659"/>
                  </a:lnTo>
                  <a:lnTo>
                    <a:pt x="58508" y="37160"/>
                  </a:lnTo>
                  <a:lnTo>
                    <a:pt x="9544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508516" y="1662722"/>
              <a:ext cx="650875" cy="39370"/>
            </a:xfrm>
            <a:custGeom>
              <a:avLst/>
              <a:gdLst/>
              <a:ahLst/>
              <a:cxnLst/>
              <a:rect l="l" t="t" r="r" b="b"/>
              <a:pathLst>
                <a:path w="650875" h="39369">
                  <a:moveTo>
                    <a:pt x="650735" y="0"/>
                  </a:moveTo>
                  <a:lnTo>
                    <a:pt x="0" y="38862"/>
                  </a:lnTo>
                </a:path>
              </a:pathLst>
            </a:custGeom>
            <a:ln w="254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sp>
        <p:nvSpPr>
          <p:cNvPr id="4" name="object 4"/>
          <p:cNvSpPr/>
          <p:nvPr/>
        </p:nvSpPr>
        <p:spPr>
          <a:xfrm>
            <a:off x="75689" y="737997"/>
            <a:ext cx="4457065" cy="198755"/>
          </a:xfrm>
          <a:custGeom>
            <a:avLst/>
            <a:gdLst/>
            <a:ahLst/>
            <a:cxnLst/>
            <a:rect l="l" t="t" r="r" b="b"/>
            <a:pathLst>
              <a:path w="4457065" h="198755">
                <a:moveTo>
                  <a:pt x="4405810" y="0"/>
                </a:moveTo>
                <a:lnTo>
                  <a:pt x="50804" y="0"/>
                </a:lnTo>
                <a:lnTo>
                  <a:pt x="31079" y="4008"/>
                </a:lnTo>
                <a:lnTo>
                  <a:pt x="14924" y="14922"/>
                </a:lnTo>
                <a:lnTo>
                  <a:pt x="4009" y="31075"/>
                </a:lnTo>
                <a:lnTo>
                  <a:pt x="0" y="50800"/>
                </a:lnTo>
                <a:lnTo>
                  <a:pt x="0" y="198361"/>
                </a:lnTo>
                <a:lnTo>
                  <a:pt x="4456610" y="198361"/>
                </a:lnTo>
                <a:lnTo>
                  <a:pt x="4456610" y="50800"/>
                </a:lnTo>
                <a:lnTo>
                  <a:pt x="4452602" y="31075"/>
                </a:lnTo>
                <a:lnTo>
                  <a:pt x="4441688" y="14922"/>
                </a:lnTo>
                <a:lnTo>
                  <a:pt x="4425535" y="4008"/>
                </a:lnTo>
                <a:lnTo>
                  <a:pt x="4405810" y="0"/>
                </a:lnTo>
                <a:close/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794" y="716721"/>
            <a:ext cx="338137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Schéma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représentant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l’architecture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Von</a:t>
            </a:r>
            <a:r>
              <a:rPr sz="1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Neumann</a:t>
            </a: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5688" y="762927"/>
            <a:ext cx="4513580" cy="2493010"/>
            <a:chOff x="75688" y="762927"/>
            <a:chExt cx="4513580" cy="2493010"/>
          </a:xfrm>
        </p:grpSpPr>
        <p:sp>
          <p:nvSpPr>
            <p:cNvPr id="7" name="object 7"/>
            <p:cNvSpPr/>
            <p:nvPr/>
          </p:nvSpPr>
          <p:spPr>
            <a:xfrm>
              <a:off x="75688" y="92240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0"/>
                  </a:moveTo>
                  <a:lnTo>
                    <a:pt x="4456941" y="5970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92519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93154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93789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88" y="94424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5679" y="94415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3142902"/>
              <a:ext cx="112713" cy="11271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3130202"/>
              <a:ext cx="125412" cy="12541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77292" y="3185553"/>
              <a:ext cx="4304665" cy="19050"/>
            </a:xfrm>
            <a:custGeom>
              <a:avLst/>
              <a:gdLst/>
              <a:ahLst/>
              <a:cxnLst/>
              <a:rect l="l" t="t" r="r" b="b"/>
              <a:pathLst>
                <a:path w="4304665" h="19050">
                  <a:moveTo>
                    <a:pt x="4304525" y="0"/>
                  </a:moveTo>
                  <a:lnTo>
                    <a:pt x="0" y="0"/>
                  </a:lnTo>
                  <a:lnTo>
                    <a:pt x="0" y="2603"/>
                  </a:lnTo>
                  <a:lnTo>
                    <a:pt x="0" y="5778"/>
                  </a:lnTo>
                  <a:lnTo>
                    <a:pt x="0" y="8953"/>
                  </a:lnTo>
                  <a:lnTo>
                    <a:pt x="0" y="12128"/>
                  </a:lnTo>
                  <a:lnTo>
                    <a:pt x="0" y="18478"/>
                  </a:lnTo>
                  <a:lnTo>
                    <a:pt x="4304525" y="18478"/>
                  </a:lnTo>
                  <a:lnTo>
                    <a:pt x="4304525" y="12128"/>
                  </a:lnTo>
                  <a:lnTo>
                    <a:pt x="4304525" y="8953"/>
                  </a:lnTo>
                  <a:lnTo>
                    <a:pt x="4304525" y="5778"/>
                  </a:lnTo>
                  <a:lnTo>
                    <a:pt x="4304525" y="2603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2008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2071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2135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2198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2262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2325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2389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77293" y="3245295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5015"/>
                  </a:moveTo>
                  <a:lnTo>
                    <a:pt x="4304535" y="5015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01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781977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785152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788327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791502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794677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797852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01027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04202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07377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810552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813727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816902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820077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823252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82642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829602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2299" y="82642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1347" y="832243"/>
              <a:ext cx="5715" cy="2316480"/>
            </a:xfrm>
            <a:custGeom>
              <a:avLst/>
              <a:gdLst/>
              <a:ahLst/>
              <a:cxnLst/>
              <a:rect l="l" t="t" r="r" b="b"/>
              <a:pathLst>
                <a:path w="5714" h="2316480">
                  <a:moveTo>
                    <a:pt x="5689" y="0"/>
                  </a:moveTo>
                  <a:lnTo>
                    <a:pt x="0" y="0"/>
                  </a:lnTo>
                  <a:lnTo>
                    <a:pt x="0" y="2316480"/>
                  </a:lnTo>
                  <a:lnTo>
                    <a:pt x="5689" y="231648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33861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0244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46583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2922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59261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65645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1984" y="832231"/>
              <a:ext cx="9525" cy="2316480"/>
            </a:xfrm>
            <a:custGeom>
              <a:avLst/>
              <a:gdLst/>
              <a:ahLst/>
              <a:cxnLst/>
              <a:rect l="l" t="t" r="r" b="b"/>
              <a:pathLst>
                <a:path w="9525" h="2316480">
                  <a:moveTo>
                    <a:pt x="0" y="2316479"/>
                  </a:moveTo>
                  <a:lnTo>
                    <a:pt x="9524" y="23164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31647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8324" y="832231"/>
              <a:ext cx="5715" cy="2316480"/>
            </a:xfrm>
            <a:custGeom>
              <a:avLst/>
              <a:gdLst/>
              <a:ahLst/>
              <a:cxnLst/>
              <a:rect l="l" t="t" r="r" b="b"/>
              <a:pathLst>
                <a:path w="5714" h="2316480">
                  <a:moveTo>
                    <a:pt x="5105" y="0"/>
                  </a:moveTo>
                  <a:lnTo>
                    <a:pt x="0" y="0"/>
                  </a:lnTo>
                  <a:lnTo>
                    <a:pt x="0" y="2316479"/>
                  </a:lnTo>
                  <a:lnTo>
                    <a:pt x="5105" y="2316479"/>
                  </a:lnTo>
                  <a:lnTo>
                    <a:pt x="510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5689" y="967740"/>
              <a:ext cx="4457065" cy="2232025"/>
            </a:xfrm>
            <a:custGeom>
              <a:avLst/>
              <a:gdLst/>
              <a:ahLst/>
              <a:cxnLst/>
              <a:rect l="l" t="t" r="r" b="b"/>
              <a:pathLst>
                <a:path w="4457065" h="2232025">
                  <a:moveTo>
                    <a:pt x="4456610" y="0"/>
                  </a:moveTo>
                  <a:lnTo>
                    <a:pt x="0" y="0"/>
                  </a:lnTo>
                  <a:lnTo>
                    <a:pt x="0" y="2180718"/>
                  </a:lnTo>
                  <a:lnTo>
                    <a:pt x="4009" y="2200442"/>
                  </a:lnTo>
                  <a:lnTo>
                    <a:pt x="14924" y="2216595"/>
                  </a:lnTo>
                  <a:lnTo>
                    <a:pt x="31079" y="2227509"/>
                  </a:lnTo>
                  <a:lnTo>
                    <a:pt x="50804" y="2231518"/>
                  </a:lnTo>
                  <a:lnTo>
                    <a:pt x="4405810" y="2231518"/>
                  </a:lnTo>
                  <a:lnTo>
                    <a:pt x="4425535" y="2227509"/>
                  </a:lnTo>
                  <a:lnTo>
                    <a:pt x="4441688" y="2216595"/>
                  </a:lnTo>
                  <a:lnTo>
                    <a:pt x="4452602" y="2200442"/>
                  </a:lnTo>
                  <a:lnTo>
                    <a:pt x="4456610" y="2180718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20077"/>
              <a:ext cx="0" cy="2347595"/>
            </a:xfrm>
            <a:custGeom>
              <a:avLst/>
              <a:gdLst/>
              <a:ahLst/>
              <a:cxnLst/>
              <a:rect l="l" t="t" r="r" b="b"/>
              <a:pathLst>
                <a:path h="2347595">
                  <a:moveTo>
                    <a:pt x="0" y="234743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073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7946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78197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32299" y="762927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604619" y="994181"/>
              <a:ext cx="967740" cy="0"/>
            </a:xfrm>
            <a:custGeom>
              <a:avLst/>
              <a:gdLst/>
              <a:ahLst/>
              <a:cxnLst/>
              <a:rect l="l" t="t" r="r" b="b"/>
              <a:pathLst>
                <a:path w="967739">
                  <a:moveTo>
                    <a:pt x="0" y="0"/>
                  </a:moveTo>
                  <a:lnTo>
                    <a:pt x="967739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603095" y="992657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400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570835" y="992657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400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603095" y="1143533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h="157480">
                  <a:moveTo>
                    <a:pt x="0" y="156972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570835" y="1143533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h="157480">
                  <a:moveTo>
                    <a:pt x="0" y="156972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207551" y="1411960"/>
            <a:ext cx="805180" cy="1165225"/>
          </a:xfrm>
          <a:prstGeom prst="rect">
            <a:avLst/>
          </a:prstGeom>
          <a:solidFill>
            <a:srgbClr val="FFFFFF"/>
          </a:solidFill>
          <a:ln w="8856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100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  <a:spcBef>
                <a:spcPts val="5"/>
              </a:spcBef>
            </a:pPr>
            <a:r>
              <a:rPr sz="1000" spc="660" dirty="0">
                <a:solidFill>
                  <a:srgbClr val="FF0000"/>
                </a:solidFill>
                <a:latin typeface="Arial"/>
                <a:cs typeface="Arial"/>
              </a:rPr>
              <a:t>�</a:t>
            </a:r>
            <a:r>
              <a:rPr sz="1000" spc="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b="1" spc="-30" dirty="0">
                <a:solidFill>
                  <a:srgbClr val="FF0000"/>
                </a:solidFill>
                <a:latin typeface="Arial"/>
                <a:cs typeface="Arial"/>
              </a:rPr>
              <a:t>Mémoire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1599920" y="1297330"/>
            <a:ext cx="850265" cy="1708785"/>
            <a:chOff x="1599920" y="1297330"/>
            <a:chExt cx="850265" cy="1708785"/>
          </a:xfrm>
        </p:grpSpPr>
        <p:sp>
          <p:nvSpPr>
            <p:cNvPr id="63" name="object 63"/>
            <p:cNvSpPr/>
            <p:nvPr/>
          </p:nvSpPr>
          <p:spPr>
            <a:xfrm>
              <a:off x="1603095" y="1300505"/>
              <a:ext cx="0" cy="1702435"/>
            </a:xfrm>
            <a:custGeom>
              <a:avLst/>
              <a:gdLst/>
              <a:ahLst/>
              <a:cxnLst/>
              <a:rect l="l" t="t" r="r" b="b"/>
              <a:pathLst>
                <a:path h="1702435">
                  <a:moveTo>
                    <a:pt x="0" y="1702308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706651" y="1413167"/>
              <a:ext cx="736600" cy="628650"/>
            </a:xfrm>
            <a:custGeom>
              <a:avLst/>
              <a:gdLst/>
              <a:ahLst/>
              <a:cxnLst/>
              <a:rect l="l" t="t" r="r" b="b"/>
              <a:pathLst>
                <a:path w="736600" h="628650">
                  <a:moveTo>
                    <a:pt x="0" y="314274"/>
                  </a:moveTo>
                  <a:lnTo>
                    <a:pt x="0" y="94272"/>
                  </a:lnTo>
                  <a:lnTo>
                    <a:pt x="7409" y="57575"/>
                  </a:lnTo>
                  <a:lnTo>
                    <a:pt x="27616" y="27609"/>
                  </a:lnTo>
                  <a:lnTo>
                    <a:pt x="57585" y="7407"/>
                  </a:lnTo>
                  <a:lnTo>
                    <a:pt x="94284" y="0"/>
                  </a:lnTo>
                  <a:lnTo>
                    <a:pt x="642277" y="0"/>
                  </a:lnTo>
                  <a:lnTo>
                    <a:pt x="678976" y="7407"/>
                  </a:lnTo>
                  <a:lnTo>
                    <a:pt x="708945" y="27609"/>
                  </a:lnTo>
                  <a:lnTo>
                    <a:pt x="729152" y="57575"/>
                  </a:lnTo>
                  <a:lnTo>
                    <a:pt x="736561" y="94272"/>
                  </a:lnTo>
                  <a:lnTo>
                    <a:pt x="736561" y="534276"/>
                  </a:lnTo>
                  <a:lnTo>
                    <a:pt x="729152" y="570975"/>
                  </a:lnTo>
                  <a:lnTo>
                    <a:pt x="708945" y="600944"/>
                  </a:lnTo>
                  <a:lnTo>
                    <a:pt x="678976" y="621151"/>
                  </a:lnTo>
                  <a:lnTo>
                    <a:pt x="642277" y="628561"/>
                  </a:lnTo>
                  <a:lnTo>
                    <a:pt x="94284" y="628561"/>
                  </a:lnTo>
                  <a:lnTo>
                    <a:pt x="57585" y="621151"/>
                  </a:lnTo>
                  <a:lnTo>
                    <a:pt x="27616" y="600944"/>
                  </a:lnTo>
                  <a:lnTo>
                    <a:pt x="7409" y="570975"/>
                  </a:lnTo>
                  <a:lnTo>
                    <a:pt x="0" y="534276"/>
                  </a:lnTo>
                  <a:lnTo>
                    <a:pt x="0" y="314274"/>
                  </a:lnTo>
                  <a:close/>
                </a:path>
              </a:pathLst>
            </a:custGeom>
            <a:ln w="12652">
              <a:solidFill>
                <a:srgbClr val="681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714639" y="1419491"/>
              <a:ext cx="724535" cy="615950"/>
            </a:xfrm>
            <a:custGeom>
              <a:avLst/>
              <a:gdLst/>
              <a:ahLst/>
              <a:cxnLst/>
              <a:rect l="l" t="t" r="r" b="b"/>
              <a:pathLst>
                <a:path w="724535" h="615950">
                  <a:moveTo>
                    <a:pt x="631532" y="0"/>
                  </a:moveTo>
                  <a:lnTo>
                    <a:pt x="92392" y="0"/>
                  </a:lnTo>
                  <a:lnTo>
                    <a:pt x="56428" y="7260"/>
                  </a:lnTo>
                  <a:lnTo>
                    <a:pt x="27060" y="27058"/>
                  </a:lnTo>
                  <a:lnTo>
                    <a:pt x="7260" y="56423"/>
                  </a:lnTo>
                  <a:lnTo>
                    <a:pt x="0" y="92379"/>
                  </a:lnTo>
                  <a:lnTo>
                    <a:pt x="0" y="307949"/>
                  </a:lnTo>
                  <a:lnTo>
                    <a:pt x="0" y="523519"/>
                  </a:lnTo>
                  <a:lnTo>
                    <a:pt x="7260" y="559483"/>
                  </a:lnTo>
                  <a:lnTo>
                    <a:pt x="27060" y="588851"/>
                  </a:lnTo>
                  <a:lnTo>
                    <a:pt x="56428" y="608651"/>
                  </a:lnTo>
                  <a:lnTo>
                    <a:pt x="92392" y="615911"/>
                  </a:lnTo>
                  <a:lnTo>
                    <a:pt x="631532" y="615911"/>
                  </a:lnTo>
                  <a:lnTo>
                    <a:pt x="667491" y="608651"/>
                  </a:lnTo>
                  <a:lnTo>
                    <a:pt x="696860" y="588851"/>
                  </a:lnTo>
                  <a:lnTo>
                    <a:pt x="716663" y="559483"/>
                  </a:lnTo>
                  <a:lnTo>
                    <a:pt x="723925" y="523519"/>
                  </a:lnTo>
                  <a:lnTo>
                    <a:pt x="723925" y="92379"/>
                  </a:lnTo>
                  <a:lnTo>
                    <a:pt x="716663" y="56423"/>
                  </a:lnTo>
                  <a:lnTo>
                    <a:pt x="696860" y="27058"/>
                  </a:lnTo>
                  <a:lnTo>
                    <a:pt x="667491" y="7260"/>
                  </a:lnTo>
                  <a:lnTo>
                    <a:pt x="631532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 txBox="1"/>
          <p:nvPr/>
        </p:nvSpPr>
        <p:spPr>
          <a:xfrm>
            <a:off x="1739900" y="956477"/>
            <a:ext cx="674370" cy="1063625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944"/>
              </a:spcBef>
            </a:pPr>
            <a:r>
              <a:rPr sz="1000" spc="605" dirty="0">
                <a:solidFill>
                  <a:srgbClr val="0000FF"/>
                </a:solidFill>
                <a:latin typeface="Arial"/>
                <a:cs typeface="Arial"/>
              </a:rPr>
              <a:t>*</a:t>
            </a:r>
            <a:r>
              <a:rPr sz="1000" spc="22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400" spc="90" dirty="0">
                <a:solidFill>
                  <a:srgbClr val="0000FF"/>
                </a:solidFill>
                <a:latin typeface="Cambria"/>
                <a:cs typeface="Cambria"/>
              </a:rPr>
              <a:t>cpu</a:t>
            </a:r>
            <a:endParaRPr sz="1400">
              <a:latin typeface="Cambria"/>
              <a:cs typeface="Cambria"/>
            </a:endParaRPr>
          </a:p>
          <a:p>
            <a:pPr marL="160020">
              <a:lnSpc>
                <a:spcPct val="100000"/>
              </a:lnSpc>
              <a:spcBef>
                <a:spcPts val="680"/>
              </a:spcBef>
            </a:pPr>
            <a:r>
              <a:rPr sz="1200" spc="135" dirty="0">
                <a:solidFill>
                  <a:srgbClr val="681900"/>
                </a:solidFill>
                <a:latin typeface="Cambria"/>
                <a:cs typeface="Cambria"/>
              </a:rPr>
              <a:t>ual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900" dirty="0">
                <a:latin typeface="Tahoma"/>
                <a:cs typeface="Tahoma"/>
              </a:rPr>
              <a:t>Unité</a:t>
            </a:r>
            <a:r>
              <a:rPr sz="900" spc="195" dirty="0">
                <a:latin typeface="Tahoma"/>
                <a:cs typeface="Tahoma"/>
              </a:rPr>
              <a:t>  </a:t>
            </a:r>
            <a:r>
              <a:rPr sz="900" spc="-10" dirty="0">
                <a:latin typeface="Tahoma"/>
                <a:cs typeface="Tahoma"/>
              </a:rPr>
              <a:t>arith-</a:t>
            </a:r>
            <a:endParaRPr sz="900">
              <a:latin typeface="Tahoma"/>
              <a:cs typeface="Tahoma"/>
            </a:endParaRPr>
          </a:p>
          <a:p>
            <a:pPr marL="12700" marR="6350">
              <a:lnSpc>
                <a:spcPct val="111100"/>
              </a:lnSpc>
              <a:tabLst>
                <a:tab pos="565785" algn="l"/>
              </a:tabLst>
            </a:pPr>
            <a:r>
              <a:rPr sz="900" spc="-10" dirty="0">
                <a:latin typeface="Tahoma"/>
                <a:cs typeface="Tahoma"/>
              </a:rPr>
              <a:t>métique</a:t>
            </a:r>
            <a:r>
              <a:rPr sz="900" dirty="0">
                <a:latin typeface="Tahoma"/>
                <a:cs typeface="Tahoma"/>
              </a:rPr>
              <a:t>	</a:t>
            </a:r>
            <a:r>
              <a:rPr sz="900" spc="-35" dirty="0">
                <a:latin typeface="Tahoma"/>
                <a:cs typeface="Tahoma"/>
              </a:rPr>
              <a:t>et </a:t>
            </a:r>
            <a:r>
              <a:rPr sz="900" spc="-10" dirty="0">
                <a:latin typeface="Tahoma"/>
                <a:cs typeface="Tahoma"/>
              </a:rPr>
              <a:t>logique</a:t>
            </a:r>
            <a:endParaRPr sz="900">
              <a:latin typeface="Tahoma"/>
              <a:cs typeface="Tahoma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1689633" y="2360834"/>
            <a:ext cx="749300" cy="641350"/>
            <a:chOff x="1689633" y="2360834"/>
            <a:chExt cx="749300" cy="641350"/>
          </a:xfrm>
        </p:grpSpPr>
        <p:sp>
          <p:nvSpPr>
            <p:cNvPr id="68" name="object 68"/>
            <p:cNvSpPr/>
            <p:nvPr/>
          </p:nvSpPr>
          <p:spPr>
            <a:xfrm>
              <a:off x="1695983" y="2367184"/>
              <a:ext cx="736600" cy="628650"/>
            </a:xfrm>
            <a:custGeom>
              <a:avLst/>
              <a:gdLst/>
              <a:ahLst/>
              <a:cxnLst/>
              <a:rect l="l" t="t" r="r" b="b"/>
              <a:pathLst>
                <a:path w="736600" h="628650">
                  <a:moveTo>
                    <a:pt x="0" y="314285"/>
                  </a:moveTo>
                  <a:lnTo>
                    <a:pt x="0" y="94287"/>
                  </a:lnTo>
                  <a:lnTo>
                    <a:pt x="7409" y="57587"/>
                  </a:lnTo>
                  <a:lnTo>
                    <a:pt x="27616" y="27617"/>
                  </a:lnTo>
                  <a:lnTo>
                    <a:pt x="57585" y="7410"/>
                  </a:lnTo>
                  <a:lnTo>
                    <a:pt x="94284" y="0"/>
                  </a:lnTo>
                  <a:lnTo>
                    <a:pt x="642277" y="0"/>
                  </a:lnTo>
                  <a:lnTo>
                    <a:pt x="678976" y="7410"/>
                  </a:lnTo>
                  <a:lnTo>
                    <a:pt x="708945" y="27617"/>
                  </a:lnTo>
                  <a:lnTo>
                    <a:pt x="729152" y="57587"/>
                  </a:lnTo>
                  <a:lnTo>
                    <a:pt x="736561" y="94287"/>
                  </a:lnTo>
                  <a:lnTo>
                    <a:pt x="736561" y="534282"/>
                  </a:lnTo>
                  <a:lnTo>
                    <a:pt x="729152" y="570982"/>
                  </a:lnTo>
                  <a:lnTo>
                    <a:pt x="708945" y="600952"/>
                  </a:lnTo>
                  <a:lnTo>
                    <a:pt x="678976" y="621159"/>
                  </a:lnTo>
                  <a:lnTo>
                    <a:pt x="642277" y="628569"/>
                  </a:lnTo>
                  <a:lnTo>
                    <a:pt x="94284" y="628569"/>
                  </a:lnTo>
                  <a:lnTo>
                    <a:pt x="57585" y="621159"/>
                  </a:lnTo>
                  <a:lnTo>
                    <a:pt x="27616" y="600952"/>
                  </a:lnTo>
                  <a:lnTo>
                    <a:pt x="7409" y="570982"/>
                  </a:lnTo>
                  <a:lnTo>
                    <a:pt x="0" y="534282"/>
                  </a:lnTo>
                  <a:lnTo>
                    <a:pt x="0" y="314285"/>
                  </a:lnTo>
                  <a:close/>
                </a:path>
              </a:pathLst>
            </a:custGeom>
            <a:ln w="12652">
              <a:solidFill>
                <a:srgbClr val="681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702447" y="2373509"/>
              <a:ext cx="724535" cy="615950"/>
            </a:xfrm>
            <a:custGeom>
              <a:avLst/>
              <a:gdLst/>
              <a:ahLst/>
              <a:cxnLst/>
              <a:rect l="l" t="t" r="r" b="b"/>
              <a:pathLst>
                <a:path w="724535" h="615950">
                  <a:moveTo>
                    <a:pt x="631532" y="0"/>
                  </a:moveTo>
                  <a:lnTo>
                    <a:pt x="92392" y="0"/>
                  </a:lnTo>
                  <a:lnTo>
                    <a:pt x="56428" y="7260"/>
                  </a:lnTo>
                  <a:lnTo>
                    <a:pt x="27060" y="27060"/>
                  </a:lnTo>
                  <a:lnTo>
                    <a:pt x="7260" y="56427"/>
                  </a:lnTo>
                  <a:lnTo>
                    <a:pt x="0" y="92388"/>
                  </a:lnTo>
                  <a:lnTo>
                    <a:pt x="0" y="307961"/>
                  </a:lnTo>
                  <a:lnTo>
                    <a:pt x="0" y="523528"/>
                  </a:lnTo>
                  <a:lnTo>
                    <a:pt x="7260" y="559489"/>
                  </a:lnTo>
                  <a:lnTo>
                    <a:pt x="27060" y="588855"/>
                  </a:lnTo>
                  <a:lnTo>
                    <a:pt x="56428" y="608655"/>
                  </a:lnTo>
                  <a:lnTo>
                    <a:pt x="92392" y="615915"/>
                  </a:lnTo>
                  <a:lnTo>
                    <a:pt x="631532" y="615915"/>
                  </a:lnTo>
                  <a:lnTo>
                    <a:pt x="667489" y="608655"/>
                  </a:lnTo>
                  <a:lnTo>
                    <a:pt x="696853" y="588855"/>
                  </a:lnTo>
                  <a:lnTo>
                    <a:pt x="716652" y="559489"/>
                  </a:lnTo>
                  <a:lnTo>
                    <a:pt x="723912" y="523528"/>
                  </a:lnTo>
                  <a:lnTo>
                    <a:pt x="723912" y="92388"/>
                  </a:lnTo>
                  <a:lnTo>
                    <a:pt x="716652" y="56427"/>
                  </a:lnTo>
                  <a:lnTo>
                    <a:pt x="696853" y="27060"/>
                  </a:lnTo>
                  <a:lnTo>
                    <a:pt x="667489" y="7260"/>
                  </a:lnTo>
                  <a:lnTo>
                    <a:pt x="631532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2264161" y="2595670"/>
            <a:ext cx="13843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25" dirty="0">
                <a:latin typeface="Tahoma"/>
                <a:cs typeface="Tahoma"/>
              </a:rPr>
              <a:t>de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727707" y="2394431"/>
            <a:ext cx="415925" cy="51625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61925">
              <a:lnSpc>
                <a:spcPct val="100000"/>
              </a:lnSpc>
              <a:spcBef>
                <a:spcPts val="180"/>
              </a:spcBef>
            </a:pPr>
            <a:r>
              <a:rPr sz="1200" spc="90" dirty="0">
                <a:solidFill>
                  <a:srgbClr val="681900"/>
                </a:solidFill>
                <a:latin typeface="Cambria"/>
                <a:cs typeface="Cambria"/>
              </a:rPr>
              <a:t>uc</a:t>
            </a:r>
            <a:endParaRPr sz="1200">
              <a:latin typeface="Cambria"/>
              <a:cs typeface="Cambria"/>
            </a:endParaRPr>
          </a:p>
          <a:p>
            <a:pPr marL="12700" marR="5080">
              <a:lnSpc>
                <a:spcPts val="1200"/>
              </a:lnSpc>
            </a:pPr>
            <a:r>
              <a:rPr sz="900" spc="-10" dirty="0">
                <a:latin typeface="Tahoma"/>
                <a:cs typeface="Tahoma"/>
              </a:rPr>
              <a:t>Unité </a:t>
            </a:r>
            <a:r>
              <a:rPr sz="900" spc="-25" dirty="0">
                <a:latin typeface="Tahoma"/>
                <a:cs typeface="Tahoma"/>
              </a:rPr>
              <a:t>contrôle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2570835" y="1300505"/>
            <a:ext cx="0" cy="1702435"/>
          </a:xfrm>
          <a:custGeom>
            <a:avLst/>
            <a:gdLst/>
            <a:ahLst/>
            <a:cxnLst/>
            <a:rect l="l" t="t" r="r" b="b"/>
            <a:pathLst>
              <a:path h="1702435">
                <a:moveTo>
                  <a:pt x="0" y="1702308"/>
                </a:moveTo>
                <a:lnTo>
                  <a:pt x="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3166719" y="1528411"/>
            <a:ext cx="7956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95"/>
              </a:spcBef>
            </a:pPr>
            <a:r>
              <a:rPr sz="1000" spc="445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sz="1000" spc="3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FF0000"/>
                </a:solidFill>
                <a:latin typeface="Tahoma"/>
                <a:cs typeface="Tahoma"/>
              </a:rPr>
              <a:t>Entrées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3155289" y="1404899"/>
            <a:ext cx="834390" cy="473075"/>
            <a:chOff x="3155289" y="1404899"/>
            <a:chExt cx="834390" cy="473075"/>
          </a:xfrm>
        </p:grpSpPr>
        <p:sp>
          <p:nvSpPr>
            <p:cNvPr id="75" name="object 75"/>
            <p:cNvSpPr/>
            <p:nvPr/>
          </p:nvSpPr>
          <p:spPr>
            <a:xfrm>
              <a:off x="3159099" y="1408709"/>
              <a:ext cx="809625" cy="443865"/>
            </a:xfrm>
            <a:custGeom>
              <a:avLst/>
              <a:gdLst/>
              <a:ahLst/>
              <a:cxnLst/>
              <a:rect l="l" t="t" r="r" b="b"/>
              <a:pathLst>
                <a:path w="809625" h="443864">
                  <a:moveTo>
                    <a:pt x="0" y="761"/>
                  </a:moveTo>
                  <a:lnTo>
                    <a:pt x="809244" y="761"/>
                  </a:lnTo>
                </a:path>
                <a:path w="809625" h="443864">
                  <a:moveTo>
                    <a:pt x="3809" y="443484"/>
                  </a:moveTo>
                  <a:lnTo>
                    <a:pt x="3809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3966057" y="1408709"/>
              <a:ext cx="0" cy="443865"/>
            </a:xfrm>
            <a:custGeom>
              <a:avLst/>
              <a:gdLst/>
              <a:ahLst/>
              <a:cxnLst/>
              <a:rect l="l" t="t" r="r" b="b"/>
              <a:pathLst>
                <a:path h="443864">
                  <a:moveTo>
                    <a:pt x="0" y="443484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159099" y="1851431"/>
              <a:ext cx="809625" cy="0"/>
            </a:xfrm>
            <a:custGeom>
              <a:avLst/>
              <a:gdLst/>
              <a:ahLst/>
              <a:cxnLst/>
              <a:rect l="l" t="t" r="r" b="b"/>
              <a:pathLst>
                <a:path w="809625">
                  <a:moveTo>
                    <a:pt x="0" y="0"/>
                  </a:moveTo>
                  <a:lnTo>
                    <a:pt x="809244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171291" y="1419377"/>
              <a:ext cx="809625" cy="449580"/>
            </a:xfrm>
            <a:custGeom>
              <a:avLst/>
              <a:gdLst/>
              <a:ahLst/>
              <a:cxnLst/>
              <a:rect l="l" t="t" r="r" b="b"/>
              <a:pathLst>
                <a:path w="809625" h="449580">
                  <a:moveTo>
                    <a:pt x="802386" y="449580"/>
                  </a:moveTo>
                  <a:lnTo>
                    <a:pt x="802386" y="0"/>
                  </a:lnTo>
                </a:path>
                <a:path w="809625" h="449580">
                  <a:moveTo>
                    <a:pt x="0" y="441198"/>
                  </a:moveTo>
                  <a:lnTo>
                    <a:pt x="809244" y="441198"/>
                  </a:lnTo>
                </a:path>
              </a:pathLst>
            </a:custGeom>
            <a:ln w="16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3166719" y="2302600"/>
            <a:ext cx="7956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FF0000"/>
                </a:solidFill>
                <a:latin typeface="Tahoma"/>
                <a:cs typeface="Tahoma"/>
              </a:rPr>
              <a:t>Sorties</a:t>
            </a:r>
            <a:r>
              <a:rPr sz="1000" spc="39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000" spc="395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1064577" y="1650022"/>
            <a:ext cx="2917825" cy="1510030"/>
            <a:chOff x="1064577" y="1650022"/>
            <a:chExt cx="2917825" cy="1510030"/>
          </a:xfrm>
        </p:grpSpPr>
        <p:sp>
          <p:nvSpPr>
            <p:cNvPr id="81" name="object 81"/>
            <p:cNvSpPr/>
            <p:nvPr/>
          </p:nvSpPr>
          <p:spPr>
            <a:xfrm>
              <a:off x="3159099" y="2182901"/>
              <a:ext cx="809625" cy="443865"/>
            </a:xfrm>
            <a:custGeom>
              <a:avLst/>
              <a:gdLst/>
              <a:ahLst/>
              <a:cxnLst/>
              <a:rect l="l" t="t" r="r" b="b"/>
              <a:pathLst>
                <a:path w="809625" h="443864">
                  <a:moveTo>
                    <a:pt x="0" y="761"/>
                  </a:moveTo>
                  <a:lnTo>
                    <a:pt x="809244" y="761"/>
                  </a:lnTo>
                </a:path>
                <a:path w="809625" h="443864">
                  <a:moveTo>
                    <a:pt x="3809" y="443483"/>
                  </a:moveTo>
                  <a:lnTo>
                    <a:pt x="3809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966057" y="2182901"/>
              <a:ext cx="0" cy="443865"/>
            </a:xfrm>
            <a:custGeom>
              <a:avLst/>
              <a:gdLst/>
              <a:ahLst/>
              <a:cxnLst/>
              <a:rect l="l" t="t" r="r" b="b"/>
              <a:pathLst>
                <a:path h="443864">
                  <a:moveTo>
                    <a:pt x="0" y="443483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159099" y="2625623"/>
              <a:ext cx="809625" cy="0"/>
            </a:xfrm>
            <a:custGeom>
              <a:avLst/>
              <a:gdLst/>
              <a:ahLst/>
              <a:cxnLst/>
              <a:rect l="l" t="t" r="r" b="b"/>
              <a:pathLst>
                <a:path w="809625">
                  <a:moveTo>
                    <a:pt x="0" y="0"/>
                  </a:moveTo>
                  <a:lnTo>
                    <a:pt x="809244" y="0"/>
                  </a:lnTo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171291" y="2193569"/>
              <a:ext cx="809625" cy="449580"/>
            </a:xfrm>
            <a:custGeom>
              <a:avLst/>
              <a:gdLst/>
              <a:ahLst/>
              <a:cxnLst/>
              <a:rect l="l" t="t" r="r" b="b"/>
              <a:pathLst>
                <a:path w="809625" h="449580">
                  <a:moveTo>
                    <a:pt x="802386" y="449580"/>
                  </a:moveTo>
                  <a:lnTo>
                    <a:pt x="802386" y="0"/>
                  </a:lnTo>
                </a:path>
                <a:path w="809625" h="449580">
                  <a:moveTo>
                    <a:pt x="0" y="441198"/>
                  </a:moveTo>
                  <a:lnTo>
                    <a:pt x="809244" y="441198"/>
                  </a:lnTo>
                </a:path>
              </a:pathLst>
            </a:custGeom>
            <a:ln w="167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603095" y="3002813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399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570835" y="3002813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399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604619" y="3156737"/>
              <a:ext cx="967740" cy="0"/>
            </a:xfrm>
            <a:custGeom>
              <a:avLst/>
              <a:gdLst/>
              <a:ahLst/>
              <a:cxnLst/>
              <a:rect l="l" t="t" r="r" b="b"/>
              <a:pathLst>
                <a:path w="967739">
                  <a:moveTo>
                    <a:pt x="0" y="0"/>
                  </a:moveTo>
                  <a:lnTo>
                    <a:pt x="967739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064577" y="1768157"/>
              <a:ext cx="636270" cy="80010"/>
            </a:xfrm>
            <a:custGeom>
              <a:avLst/>
              <a:gdLst/>
              <a:ahLst/>
              <a:cxnLst/>
              <a:rect l="l" t="t" r="r" b="b"/>
              <a:pathLst>
                <a:path w="636269" h="80010">
                  <a:moveTo>
                    <a:pt x="98463" y="79844"/>
                  </a:moveTo>
                  <a:lnTo>
                    <a:pt x="58597" y="45847"/>
                  </a:lnTo>
                  <a:lnTo>
                    <a:pt x="96862" y="10083"/>
                  </a:lnTo>
                  <a:lnTo>
                    <a:pt x="0" y="47193"/>
                  </a:lnTo>
                  <a:lnTo>
                    <a:pt x="98463" y="79844"/>
                  </a:lnTo>
                  <a:close/>
                </a:path>
                <a:path w="636269" h="80010">
                  <a:moveTo>
                    <a:pt x="636206" y="32664"/>
                  </a:moveTo>
                  <a:lnTo>
                    <a:pt x="537743" y="0"/>
                  </a:lnTo>
                  <a:lnTo>
                    <a:pt x="577608" y="33985"/>
                  </a:lnTo>
                  <a:lnTo>
                    <a:pt x="539343" y="69773"/>
                  </a:lnTo>
                  <a:lnTo>
                    <a:pt x="636206" y="32664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123176" y="1802142"/>
              <a:ext cx="519430" cy="12065"/>
            </a:xfrm>
            <a:custGeom>
              <a:avLst/>
              <a:gdLst/>
              <a:ahLst/>
              <a:cxnLst/>
              <a:rect l="l" t="t" r="r" b="b"/>
              <a:pathLst>
                <a:path w="519430" h="12064">
                  <a:moveTo>
                    <a:pt x="0" y="11861"/>
                  </a:moveTo>
                  <a:lnTo>
                    <a:pt x="519009" y="0"/>
                  </a:lnTo>
                </a:path>
              </a:pathLst>
            </a:custGeom>
            <a:ln w="254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1085354" y="2462339"/>
              <a:ext cx="605155" cy="75565"/>
            </a:xfrm>
            <a:custGeom>
              <a:avLst/>
              <a:gdLst/>
              <a:ahLst/>
              <a:cxnLst/>
              <a:rect l="l" t="t" r="r" b="b"/>
              <a:pathLst>
                <a:path w="605155" h="75564">
                  <a:moveTo>
                    <a:pt x="98145" y="0"/>
                  </a:moveTo>
                  <a:lnTo>
                    <a:pt x="0" y="33616"/>
                  </a:lnTo>
                  <a:lnTo>
                    <a:pt x="97231" y="69773"/>
                  </a:lnTo>
                  <a:lnTo>
                    <a:pt x="58610" y="34378"/>
                  </a:lnTo>
                  <a:lnTo>
                    <a:pt x="98145" y="0"/>
                  </a:lnTo>
                  <a:close/>
                </a:path>
                <a:path w="605155" h="75564">
                  <a:moveTo>
                    <a:pt x="604761" y="41490"/>
                  </a:moveTo>
                  <a:lnTo>
                    <a:pt x="507530" y="5334"/>
                  </a:lnTo>
                  <a:lnTo>
                    <a:pt x="546150" y="40728"/>
                  </a:lnTo>
                  <a:lnTo>
                    <a:pt x="506628" y="75107"/>
                  </a:lnTo>
                  <a:lnTo>
                    <a:pt x="604761" y="4149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143972" y="2496714"/>
              <a:ext cx="487680" cy="6350"/>
            </a:xfrm>
            <a:custGeom>
              <a:avLst/>
              <a:gdLst/>
              <a:ahLst/>
              <a:cxnLst/>
              <a:rect l="l" t="t" r="r" b="b"/>
              <a:pathLst>
                <a:path w="487680" h="6350">
                  <a:moveTo>
                    <a:pt x="0" y="0"/>
                  </a:moveTo>
                  <a:lnTo>
                    <a:pt x="487532" y="6350"/>
                  </a:lnTo>
                </a:path>
              </a:pathLst>
            </a:custGeom>
            <a:ln w="254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2" name="object 9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34514" y="2048052"/>
              <a:ext cx="71094" cy="312807"/>
            </a:xfrm>
            <a:prstGeom prst="rect">
              <a:avLst/>
            </a:prstGeom>
          </p:spPr>
        </p:pic>
        <p:sp>
          <p:nvSpPr>
            <p:cNvPr id="93" name="object 93"/>
            <p:cNvSpPr/>
            <p:nvPr/>
          </p:nvSpPr>
          <p:spPr>
            <a:xfrm>
              <a:off x="2450007" y="1664423"/>
              <a:ext cx="99695" cy="69850"/>
            </a:xfrm>
            <a:custGeom>
              <a:avLst/>
              <a:gdLst/>
              <a:ahLst/>
              <a:cxnLst/>
              <a:rect l="l" t="t" r="r" b="b"/>
              <a:pathLst>
                <a:path w="99694" h="69850">
                  <a:moveTo>
                    <a:pt x="95440" y="0"/>
                  </a:moveTo>
                  <a:lnTo>
                    <a:pt x="0" y="40652"/>
                  </a:lnTo>
                  <a:lnTo>
                    <a:pt x="99593" y="69659"/>
                  </a:lnTo>
                  <a:lnTo>
                    <a:pt x="58508" y="37160"/>
                  </a:lnTo>
                  <a:lnTo>
                    <a:pt x="9544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508516" y="1662722"/>
              <a:ext cx="650875" cy="39370"/>
            </a:xfrm>
            <a:custGeom>
              <a:avLst/>
              <a:gdLst/>
              <a:ahLst/>
              <a:cxnLst/>
              <a:rect l="l" t="t" r="r" b="b"/>
              <a:pathLst>
                <a:path w="650875" h="39369">
                  <a:moveTo>
                    <a:pt x="650735" y="0"/>
                  </a:moveTo>
                  <a:lnTo>
                    <a:pt x="0" y="38862"/>
                  </a:lnTo>
                </a:path>
              </a:pathLst>
            </a:custGeom>
            <a:ln w="254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3064814" y="2222454"/>
              <a:ext cx="100965" cy="83820"/>
            </a:xfrm>
            <a:custGeom>
              <a:avLst/>
              <a:gdLst/>
              <a:ahLst/>
              <a:cxnLst/>
              <a:rect l="l" t="t" r="r" b="b"/>
              <a:pathLst>
                <a:path w="100964" h="83819">
                  <a:moveTo>
                    <a:pt x="39154" y="0"/>
                  </a:moveTo>
                  <a:lnTo>
                    <a:pt x="51930" y="50805"/>
                  </a:lnTo>
                  <a:lnTo>
                    <a:pt x="0" y="57755"/>
                  </a:lnTo>
                  <a:lnTo>
                    <a:pt x="100444" y="83695"/>
                  </a:lnTo>
                  <a:lnTo>
                    <a:pt x="39154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444000" y="1817179"/>
              <a:ext cx="673100" cy="456565"/>
            </a:xfrm>
            <a:custGeom>
              <a:avLst/>
              <a:gdLst/>
              <a:ahLst/>
              <a:cxnLst/>
              <a:rect l="l" t="t" r="r" b="b"/>
              <a:pathLst>
                <a:path w="673100" h="456564">
                  <a:moveTo>
                    <a:pt x="0" y="0"/>
                  </a:moveTo>
                  <a:lnTo>
                    <a:pt x="672744" y="456079"/>
                  </a:lnTo>
                </a:path>
              </a:pathLst>
            </a:custGeom>
            <a:ln w="254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56869"/>
            <a:ext cx="4513580" cy="2220595"/>
            <a:chOff x="75688" y="856869"/>
            <a:chExt cx="4513580" cy="2220595"/>
          </a:xfrm>
        </p:grpSpPr>
        <p:sp>
          <p:nvSpPr>
            <p:cNvPr id="5" name="object 5"/>
            <p:cNvSpPr/>
            <p:nvPr/>
          </p:nvSpPr>
          <p:spPr>
            <a:xfrm>
              <a:off x="75689" y="856869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031621"/>
              <a:ext cx="4457065" cy="5080"/>
            </a:xfrm>
            <a:custGeom>
              <a:avLst/>
              <a:gdLst/>
              <a:ahLst/>
              <a:cxnLst/>
              <a:rect l="l" t="t" r="r" b="b"/>
              <a:pathLst>
                <a:path w="4457065" h="5080">
                  <a:moveTo>
                    <a:pt x="0" y="4953"/>
                  </a:moveTo>
                  <a:lnTo>
                    <a:pt x="4456941" y="4953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4953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033399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039749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4609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5244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52360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073"/>
                  </a:lnTo>
                  <a:lnTo>
                    <a:pt x="4456938" y="30073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964590"/>
              <a:ext cx="112713" cy="11271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951890"/>
              <a:ext cx="125412" cy="12541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300775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30225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0288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0352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0415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0479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0542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0606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066984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6"/>
                  </a:moveTo>
                  <a:lnTo>
                    <a:pt x="4304535" y="5526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6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900938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904113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907288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910463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913638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916813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919988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923163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926338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929513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932688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935863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939038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942213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9453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948563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9453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951623"/>
              <a:ext cx="6350" cy="2019300"/>
            </a:xfrm>
            <a:custGeom>
              <a:avLst/>
              <a:gdLst/>
              <a:ahLst/>
              <a:cxnLst/>
              <a:rect l="l" t="t" r="r" b="b"/>
              <a:pathLst>
                <a:path w="6350" h="2019300">
                  <a:moveTo>
                    <a:pt x="5727" y="0"/>
                  </a:moveTo>
                  <a:lnTo>
                    <a:pt x="0" y="0"/>
                  </a:lnTo>
                  <a:lnTo>
                    <a:pt x="0" y="2019300"/>
                  </a:lnTo>
                  <a:lnTo>
                    <a:pt x="5727" y="2019300"/>
                  </a:lnTo>
                  <a:lnTo>
                    <a:pt x="5727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25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8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5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4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9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54" y="951611"/>
              <a:ext cx="5080" cy="2019300"/>
            </a:xfrm>
            <a:custGeom>
              <a:avLst/>
              <a:gdLst/>
              <a:ahLst/>
              <a:cxnLst/>
              <a:rect l="l" t="t" r="r" b="b"/>
              <a:pathLst>
                <a:path w="5079" h="2019300">
                  <a:moveTo>
                    <a:pt x="5075" y="0"/>
                  </a:moveTo>
                  <a:lnTo>
                    <a:pt x="0" y="0"/>
                  </a:lnTo>
                  <a:lnTo>
                    <a:pt x="0" y="2019300"/>
                  </a:lnTo>
                  <a:lnTo>
                    <a:pt x="5075" y="2019300"/>
                  </a:lnTo>
                  <a:lnTo>
                    <a:pt x="507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76159"/>
              <a:ext cx="4457065" cy="1945005"/>
            </a:xfrm>
            <a:custGeom>
              <a:avLst/>
              <a:gdLst/>
              <a:ahLst/>
              <a:cxnLst/>
              <a:rect l="l" t="t" r="r" b="b"/>
              <a:pathLst>
                <a:path w="4457065" h="1945005">
                  <a:moveTo>
                    <a:pt x="4456610" y="0"/>
                  </a:moveTo>
                  <a:lnTo>
                    <a:pt x="0" y="0"/>
                  </a:lnTo>
                  <a:lnTo>
                    <a:pt x="0" y="1893986"/>
                  </a:lnTo>
                  <a:lnTo>
                    <a:pt x="4009" y="1913711"/>
                  </a:lnTo>
                  <a:lnTo>
                    <a:pt x="14924" y="1929864"/>
                  </a:lnTo>
                  <a:lnTo>
                    <a:pt x="31079" y="1940778"/>
                  </a:lnTo>
                  <a:lnTo>
                    <a:pt x="50804" y="1944786"/>
                  </a:lnTo>
                  <a:lnTo>
                    <a:pt x="4405810" y="1944786"/>
                  </a:lnTo>
                  <a:lnTo>
                    <a:pt x="4425535" y="1940778"/>
                  </a:lnTo>
                  <a:lnTo>
                    <a:pt x="4441688" y="1929864"/>
                  </a:lnTo>
                  <a:lnTo>
                    <a:pt x="4452602" y="1913711"/>
                  </a:lnTo>
                  <a:lnTo>
                    <a:pt x="4456610" y="1893986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939038"/>
              <a:ext cx="0" cy="2050414"/>
            </a:xfrm>
            <a:custGeom>
              <a:avLst/>
              <a:gdLst/>
              <a:ahLst/>
              <a:cxnLst/>
              <a:rect l="l" t="t" r="r" b="b"/>
              <a:pathLst>
                <a:path h="2050414">
                  <a:moveTo>
                    <a:pt x="0" y="205015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9263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9136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9009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8188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120883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600943"/>
              <a:ext cx="70717" cy="70726"/>
            </a:xfrm>
            <a:prstGeom prst="rect">
              <a:avLst/>
            </a:prstGeom>
          </p:spPr>
        </p:pic>
      </p:grpSp>
      <p:sp>
        <p:nvSpPr>
          <p:cNvPr id="57" name="object 5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478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pc="-25" dirty="0"/>
              <a:t>Modèle</a:t>
            </a:r>
            <a:r>
              <a:rPr spc="25" dirty="0"/>
              <a:t> </a:t>
            </a:r>
            <a:r>
              <a:rPr dirty="0"/>
              <a:t>de</a:t>
            </a:r>
            <a:r>
              <a:rPr spc="40" dirty="0"/>
              <a:t> </a:t>
            </a:r>
            <a:r>
              <a:rPr dirty="0"/>
              <a:t>Von</a:t>
            </a:r>
            <a:r>
              <a:rPr spc="40" dirty="0"/>
              <a:t> </a:t>
            </a:r>
            <a:r>
              <a:rPr spc="-10" dirty="0"/>
              <a:t>Neumann</a:t>
            </a:r>
          </a:p>
          <a:p>
            <a:pPr marL="265430" marR="5080">
              <a:lnSpc>
                <a:spcPct val="99500"/>
              </a:lnSpc>
              <a:spcBef>
                <a:spcPts val="254"/>
              </a:spcBef>
            </a:pP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Les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ordinateurs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modernes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sont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construits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autour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d’un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modèle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défini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par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le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mathématicien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John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Von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Neumann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en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1945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et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appelé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FF"/>
                </a:solidFill>
                <a:latin typeface="Tahoma"/>
                <a:cs typeface="Tahoma"/>
              </a:rPr>
              <a:t>Architecture</a:t>
            </a:r>
            <a:r>
              <a:rPr sz="1000" spc="-1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FF"/>
                </a:solidFill>
                <a:latin typeface="Tahoma"/>
                <a:cs typeface="Tahoma"/>
              </a:rPr>
              <a:t>de</a:t>
            </a:r>
            <a:r>
              <a:rPr sz="1000" spc="-25" dirty="0">
                <a:solidFill>
                  <a:srgbClr val="0000FF"/>
                </a:solidFill>
                <a:latin typeface="Tahoma"/>
                <a:cs typeface="Tahoma"/>
              </a:rPr>
              <a:t> Von </a:t>
            </a:r>
            <a:r>
              <a:rPr sz="1000" spc="-10" dirty="0">
                <a:solidFill>
                  <a:srgbClr val="0000FF"/>
                </a:solidFill>
                <a:latin typeface="Tahoma"/>
                <a:cs typeface="Tahoma"/>
              </a:rPr>
              <a:t>Neumann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  <a:spcBef>
                <a:spcPts val="195"/>
              </a:spcBef>
            </a:pP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Dans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ce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modèle,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l’ordinateur </a:t>
            </a:r>
            <a:r>
              <a:rPr sz="1000" spc="-75" dirty="0">
                <a:solidFill>
                  <a:srgbClr val="000000"/>
                </a:solidFill>
                <a:latin typeface="Tahoma"/>
                <a:cs typeface="Tahoma"/>
              </a:rPr>
              <a:t>se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décompose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en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5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parties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distinctes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965073"/>
            <a:ext cx="4513580" cy="1949450"/>
            <a:chOff x="75688" y="965073"/>
            <a:chExt cx="4513580" cy="1949450"/>
          </a:xfrm>
        </p:grpSpPr>
        <p:sp>
          <p:nvSpPr>
            <p:cNvPr id="5" name="object 5"/>
            <p:cNvSpPr/>
            <p:nvPr/>
          </p:nvSpPr>
          <p:spPr>
            <a:xfrm>
              <a:off x="75689" y="965073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14973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716"/>
                  </a:moveTo>
                  <a:lnTo>
                    <a:pt x="4456941" y="5716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716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15227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15862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16497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17132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171232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581"/>
                  </a:lnTo>
                  <a:lnTo>
                    <a:pt x="4456938" y="30581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80152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78882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84519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74"/>
                  </a:lnTo>
                  <a:lnTo>
                    <a:pt x="0" y="4749"/>
                  </a:lnTo>
                  <a:lnTo>
                    <a:pt x="0" y="7924"/>
                  </a:lnTo>
                  <a:lnTo>
                    <a:pt x="0" y="11099"/>
                  </a:lnTo>
                  <a:lnTo>
                    <a:pt x="0" y="17449"/>
                  </a:lnTo>
                  <a:lnTo>
                    <a:pt x="4304525" y="17449"/>
                  </a:lnTo>
                  <a:lnTo>
                    <a:pt x="4304525" y="11099"/>
                  </a:lnTo>
                  <a:lnTo>
                    <a:pt x="4304525" y="7924"/>
                  </a:lnTo>
                  <a:lnTo>
                    <a:pt x="4304525" y="4749"/>
                  </a:lnTo>
                  <a:lnTo>
                    <a:pt x="4304525" y="1574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85946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86581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87216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87851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88486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89121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89756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903916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4"/>
                  </a:moveTo>
                  <a:lnTo>
                    <a:pt x="4304535" y="476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09548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32"/>
                  </a:lnTo>
                  <a:lnTo>
                    <a:pt x="35920" y="14884"/>
                  </a:lnTo>
                  <a:lnTo>
                    <a:pt x="19772" y="3994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12723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9"/>
                  </a:lnTo>
                  <a:lnTo>
                    <a:pt x="33675" y="81305"/>
                  </a:lnTo>
                  <a:lnTo>
                    <a:pt x="43882" y="66167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15898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19073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13"/>
                  </a:lnTo>
                  <a:lnTo>
                    <a:pt x="29186" y="12093"/>
                  </a:lnTo>
                  <a:lnTo>
                    <a:pt x="16066" y="3245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22248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25423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28598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31773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34948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38123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041298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3"/>
                  </a:lnTo>
                  <a:lnTo>
                    <a:pt x="13468" y="32523"/>
                  </a:lnTo>
                  <a:lnTo>
                    <a:pt x="17552" y="26468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044473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047648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702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050823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95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05399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057173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05399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1059560"/>
              <a:ext cx="5715" cy="1747520"/>
            </a:xfrm>
            <a:custGeom>
              <a:avLst/>
              <a:gdLst/>
              <a:ahLst/>
              <a:cxnLst/>
              <a:rect l="l" t="t" r="r" b="b"/>
              <a:pathLst>
                <a:path w="5714" h="1747520">
                  <a:moveTo>
                    <a:pt x="5664" y="0"/>
                  </a:moveTo>
                  <a:lnTo>
                    <a:pt x="0" y="0"/>
                  </a:lnTo>
                  <a:lnTo>
                    <a:pt x="0" y="1747520"/>
                  </a:lnTo>
                  <a:lnTo>
                    <a:pt x="5664" y="1747520"/>
                  </a:lnTo>
                  <a:lnTo>
                    <a:pt x="5664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9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8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73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42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67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6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60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29" y="1059561"/>
              <a:ext cx="5715" cy="1747520"/>
            </a:xfrm>
            <a:custGeom>
              <a:avLst/>
              <a:gdLst/>
              <a:ahLst/>
              <a:cxnLst/>
              <a:rect l="l" t="t" r="r" b="b"/>
              <a:pathLst>
                <a:path w="5714" h="1747520">
                  <a:moveTo>
                    <a:pt x="5100" y="0"/>
                  </a:moveTo>
                  <a:lnTo>
                    <a:pt x="0" y="0"/>
                  </a:lnTo>
                  <a:lnTo>
                    <a:pt x="0" y="1747520"/>
                  </a:lnTo>
                  <a:lnTo>
                    <a:pt x="5100" y="1747520"/>
                  </a:lnTo>
                  <a:lnTo>
                    <a:pt x="510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195311"/>
              <a:ext cx="4457065" cy="1663064"/>
            </a:xfrm>
            <a:custGeom>
              <a:avLst/>
              <a:gdLst/>
              <a:ahLst/>
              <a:cxnLst/>
              <a:rect l="l" t="t" r="r" b="b"/>
              <a:pathLst>
                <a:path w="4457065" h="1663064">
                  <a:moveTo>
                    <a:pt x="4456610" y="0"/>
                  </a:moveTo>
                  <a:lnTo>
                    <a:pt x="0" y="0"/>
                  </a:lnTo>
                  <a:lnTo>
                    <a:pt x="0" y="1611769"/>
                  </a:lnTo>
                  <a:lnTo>
                    <a:pt x="4009" y="1631494"/>
                  </a:lnTo>
                  <a:lnTo>
                    <a:pt x="14924" y="1647647"/>
                  </a:lnTo>
                  <a:lnTo>
                    <a:pt x="31079" y="1658561"/>
                  </a:lnTo>
                  <a:lnTo>
                    <a:pt x="50804" y="1662569"/>
                  </a:lnTo>
                  <a:lnTo>
                    <a:pt x="4405810" y="1662569"/>
                  </a:lnTo>
                  <a:lnTo>
                    <a:pt x="4425535" y="1658561"/>
                  </a:lnTo>
                  <a:lnTo>
                    <a:pt x="4441688" y="1647647"/>
                  </a:lnTo>
                  <a:lnTo>
                    <a:pt x="4452602" y="1631494"/>
                  </a:lnTo>
                  <a:lnTo>
                    <a:pt x="4456610" y="1611769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047648"/>
              <a:ext cx="0" cy="1778635"/>
            </a:xfrm>
            <a:custGeom>
              <a:avLst/>
              <a:gdLst/>
              <a:ahLst/>
              <a:cxnLst/>
              <a:rect l="l" t="t" r="r" b="b"/>
              <a:pathLst>
                <a:path h="1778635">
                  <a:moveTo>
                    <a:pt x="0" y="177848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3494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2224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0954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99049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239767"/>
              <a:ext cx="70717" cy="70713"/>
            </a:xfrm>
            <a:prstGeom prst="rect">
              <a:avLst/>
            </a:prstGeom>
          </p:spPr>
        </p:pic>
      </p:grpSp>
      <p:sp>
        <p:nvSpPr>
          <p:cNvPr id="56" name="object 5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23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pc="-25" dirty="0"/>
              <a:t>Remarques</a:t>
            </a:r>
            <a:r>
              <a:rPr spc="65" dirty="0"/>
              <a:t> </a:t>
            </a:r>
            <a:r>
              <a:rPr spc="-60" dirty="0"/>
              <a:t>:</a:t>
            </a:r>
          </a:p>
          <a:p>
            <a:pPr marL="265430" marR="5080">
              <a:lnSpc>
                <a:spcPct val="99500"/>
              </a:lnSpc>
              <a:spcBef>
                <a:spcPts val="335"/>
              </a:spcBef>
            </a:pP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composant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base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ordinateurs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est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i="1" dirty="0">
                <a:solidFill>
                  <a:srgbClr val="000000"/>
                </a:solidFill>
                <a:latin typeface="Calibri"/>
                <a:cs typeface="Calibri"/>
              </a:rPr>
              <a:t>transistor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,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un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composant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électronique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ne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pouvant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être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que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dans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deux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états.</a:t>
            </a:r>
            <a:r>
              <a:rPr sz="1000" spc="-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Soit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il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laisse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passer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le courant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(état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),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soit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il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ne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laisse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pas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passer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(état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).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965073"/>
            <a:ext cx="4513580" cy="1949450"/>
            <a:chOff x="75688" y="965073"/>
            <a:chExt cx="4513580" cy="1949450"/>
          </a:xfrm>
        </p:grpSpPr>
        <p:sp>
          <p:nvSpPr>
            <p:cNvPr id="5" name="object 5"/>
            <p:cNvSpPr/>
            <p:nvPr/>
          </p:nvSpPr>
          <p:spPr>
            <a:xfrm>
              <a:off x="75689" y="965073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14973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716"/>
                  </a:moveTo>
                  <a:lnTo>
                    <a:pt x="4456941" y="5716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716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15227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15862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16497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17132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171232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581"/>
                  </a:lnTo>
                  <a:lnTo>
                    <a:pt x="4456938" y="30581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80152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78882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84519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74"/>
                  </a:lnTo>
                  <a:lnTo>
                    <a:pt x="0" y="4749"/>
                  </a:lnTo>
                  <a:lnTo>
                    <a:pt x="0" y="7924"/>
                  </a:lnTo>
                  <a:lnTo>
                    <a:pt x="0" y="11099"/>
                  </a:lnTo>
                  <a:lnTo>
                    <a:pt x="0" y="17449"/>
                  </a:lnTo>
                  <a:lnTo>
                    <a:pt x="4304525" y="17449"/>
                  </a:lnTo>
                  <a:lnTo>
                    <a:pt x="4304525" y="11099"/>
                  </a:lnTo>
                  <a:lnTo>
                    <a:pt x="4304525" y="7924"/>
                  </a:lnTo>
                  <a:lnTo>
                    <a:pt x="4304525" y="4749"/>
                  </a:lnTo>
                  <a:lnTo>
                    <a:pt x="4304525" y="1574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85946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86581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87216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87851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88486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89121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89756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903916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4"/>
                  </a:moveTo>
                  <a:lnTo>
                    <a:pt x="4304535" y="476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09548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32"/>
                  </a:lnTo>
                  <a:lnTo>
                    <a:pt x="35920" y="14884"/>
                  </a:lnTo>
                  <a:lnTo>
                    <a:pt x="19772" y="3994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12723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9"/>
                  </a:lnTo>
                  <a:lnTo>
                    <a:pt x="33675" y="81305"/>
                  </a:lnTo>
                  <a:lnTo>
                    <a:pt x="43882" y="66167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15898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19073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13"/>
                  </a:lnTo>
                  <a:lnTo>
                    <a:pt x="29186" y="12093"/>
                  </a:lnTo>
                  <a:lnTo>
                    <a:pt x="16066" y="3245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22248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25423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28598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31773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34948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38123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041298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3"/>
                  </a:lnTo>
                  <a:lnTo>
                    <a:pt x="13468" y="32523"/>
                  </a:lnTo>
                  <a:lnTo>
                    <a:pt x="17552" y="26468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044473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047648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702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050823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95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05399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057173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05399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1059560"/>
              <a:ext cx="5715" cy="1747520"/>
            </a:xfrm>
            <a:custGeom>
              <a:avLst/>
              <a:gdLst/>
              <a:ahLst/>
              <a:cxnLst/>
              <a:rect l="l" t="t" r="r" b="b"/>
              <a:pathLst>
                <a:path w="5714" h="1747520">
                  <a:moveTo>
                    <a:pt x="5664" y="0"/>
                  </a:moveTo>
                  <a:lnTo>
                    <a:pt x="0" y="0"/>
                  </a:lnTo>
                  <a:lnTo>
                    <a:pt x="0" y="1747520"/>
                  </a:lnTo>
                  <a:lnTo>
                    <a:pt x="5664" y="1747520"/>
                  </a:lnTo>
                  <a:lnTo>
                    <a:pt x="5664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9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8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73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42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67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6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60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29" y="1059561"/>
              <a:ext cx="5715" cy="1747520"/>
            </a:xfrm>
            <a:custGeom>
              <a:avLst/>
              <a:gdLst/>
              <a:ahLst/>
              <a:cxnLst/>
              <a:rect l="l" t="t" r="r" b="b"/>
              <a:pathLst>
                <a:path w="5714" h="1747520">
                  <a:moveTo>
                    <a:pt x="5100" y="0"/>
                  </a:moveTo>
                  <a:lnTo>
                    <a:pt x="0" y="0"/>
                  </a:lnTo>
                  <a:lnTo>
                    <a:pt x="0" y="1747520"/>
                  </a:lnTo>
                  <a:lnTo>
                    <a:pt x="5100" y="1747520"/>
                  </a:lnTo>
                  <a:lnTo>
                    <a:pt x="510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195311"/>
              <a:ext cx="4457065" cy="1663064"/>
            </a:xfrm>
            <a:custGeom>
              <a:avLst/>
              <a:gdLst/>
              <a:ahLst/>
              <a:cxnLst/>
              <a:rect l="l" t="t" r="r" b="b"/>
              <a:pathLst>
                <a:path w="4457065" h="1663064">
                  <a:moveTo>
                    <a:pt x="4456610" y="0"/>
                  </a:moveTo>
                  <a:lnTo>
                    <a:pt x="0" y="0"/>
                  </a:lnTo>
                  <a:lnTo>
                    <a:pt x="0" y="1611769"/>
                  </a:lnTo>
                  <a:lnTo>
                    <a:pt x="4009" y="1631494"/>
                  </a:lnTo>
                  <a:lnTo>
                    <a:pt x="14924" y="1647647"/>
                  </a:lnTo>
                  <a:lnTo>
                    <a:pt x="31079" y="1658561"/>
                  </a:lnTo>
                  <a:lnTo>
                    <a:pt x="50804" y="1662569"/>
                  </a:lnTo>
                  <a:lnTo>
                    <a:pt x="4405810" y="1662569"/>
                  </a:lnTo>
                  <a:lnTo>
                    <a:pt x="4425535" y="1658561"/>
                  </a:lnTo>
                  <a:lnTo>
                    <a:pt x="4441688" y="1647647"/>
                  </a:lnTo>
                  <a:lnTo>
                    <a:pt x="4452602" y="1631494"/>
                  </a:lnTo>
                  <a:lnTo>
                    <a:pt x="4456610" y="1611769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047648"/>
              <a:ext cx="0" cy="1778635"/>
            </a:xfrm>
            <a:custGeom>
              <a:avLst/>
              <a:gdLst/>
              <a:ahLst/>
              <a:cxnLst/>
              <a:rect l="l" t="t" r="r" b="b"/>
              <a:pathLst>
                <a:path h="1778635">
                  <a:moveTo>
                    <a:pt x="0" y="177848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3494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2224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0954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99049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239767"/>
              <a:ext cx="70717" cy="70713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733531"/>
              <a:ext cx="70717" cy="70726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13794" y="892495"/>
            <a:ext cx="4280535" cy="109982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Remarques</a:t>
            </a:r>
            <a:r>
              <a:rPr sz="12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6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  <a:p>
            <a:pPr marL="265430" marR="198120">
              <a:lnSpc>
                <a:spcPct val="99500"/>
              </a:lnSpc>
              <a:spcBef>
                <a:spcPts val="335"/>
              </a:spcBef>
            </a:pPr>
            <a:r>
              <a:rPr sz="1000" dirty="0">
                <a:latin typeface="Tahoma"/>
                <a:cs typeface="Tahoma"/>
              </a:rPr>
              <a:t>Le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composant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base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des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ordinateurs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est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i="1" dirty="0">
                <a:latin typeface="Calibri"/>
                <a:cs typeface="Calibri"/>
              </a:rPr>
              <a:t>transistor</a:t>
            </a:r>
            <a:r>
              <a:rPr sz="1000" dirty="0">
                <a:latin typeface="Tahoma"/>
                <a:cs typeface="Tahoma"/>
              </a:rPr>
              <a:t>,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composant </a:t>
            </a:r>
            <a:r>
              <a:rPr sz="1000" spc="-35" dirty="0">
                <a:latin typeface="Tahoma"/>
                <a:cs typeface="Tahoma"/>
              </a:rPr>
              <a:t>électronique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ne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pouvant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être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que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dans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deux</a:t>
            </a:r>
            <a:r>
              <a:rPr sz="1000" spc="-20" dirty="0">
                <a:latin typeface="Tahoma"/>
                <a:cs typeface="Tahoma"/>
              </a:rPr>
              <a:t> états.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Soit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il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laisse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passer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le courant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(état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sz="1000" dirty="0">
                <a:latin typeface="Tahoma"/>
                <a:cs typeface="Tahoma"/>
              </a:rPr>
              <a:t>),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soit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il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ne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laisse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pas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passer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(état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sz="1000" spc="-25" dirty="0">
                <a:latin typeface="Tahoma"/>
                <a:cs typeface="Tahoma"/>
              </a:rPr>
              <a:t>).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ct val="100000"/>
              </a:lnSpc>
              <a:spcBef>
                <a:spcPts val="300"/>
              </a:spcBef>
            </a:pPr>
            <a:r>
              <a:rPr sz="1000" spc="-30" dirty="0">
                <a:latin typeface="Tahoma"/>
                <a:cs typeface="Tahoma"/>
              </a:rPr>
              <a:t>Toutes</a:t>
            </a:r>
            <a:r>
              <a:rPr sz="1000" spc="-5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les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données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représentées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dans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 </a:t>
            </a:r>
            <a:r>
              <a:rPr sz="1000" spc="-35" dirty="0">
                <a:latin typeface="Tahoma"/>
                <a:cs typeface="Tahoma"/>
              </a:rPr>
              <a:t>ordinateur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0" dirty="0">
                <a:latin typeface="Tahoma"/>
                <a:cs typeface="Tahoma"/>
              </a:rPr>
              <a:t> sont </a:t>
            </a:r>
            <a:r>
              <a:rPr sz="1000" spc="-25" dirty="0">
                <a:latin typeface="Tahoma"/>
                <a:cs typeface="Tahoma"/>
              </a:rPr>
              <a:t>donc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sous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forme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0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5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1.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965073"/>
            <a:ext cx="4513580" cy="1949450"/>
            <a:chOff x="75688" y="965073"/>
            <a:chExt cx="4513580" cy="1949450"/>
          </a:xfrm>
        </p:grpSpPr>
        <p:sp>
          <p:nvSpPr>
            <p:cNvPr id="5" name="object 5"/>
            <p:cNvSpPr/>
            <p:nvPr/>
          </p:nvSpPr>
          <p:spPr>
            <a:xfrm>
              <a:off x="75689" y="965073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14973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716"/>
                  </a:moveTo>
                  <a:lnTo>
                    <a:pt x="4456941" y="5716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716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15227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15862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16497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17132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171232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581"/>
                  </a:lnTo>
                  <a:lnTo>
                    <a:pt x="4456938" y="30581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80152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78882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84519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74"/>
                  </a:lnTo>
                  <a:lnTo>
                    <a:pt x="0" y="4749"/>
                  </a:lnTo>
                  <a:lnTo>
                    <a:pt x="0" y="7924"/>
                  </a:lnTo>
                  <a:lnTo>
                    <a:pt x="0" y="11099"/>
                  </a:lnTo>
                  <a:lnTo>
                    <a:pt x="0" y="17449"/>
                  </a:lnTo>
                  <a:lnTo>
                    <a:pt x="4304525" y="17449"/>
                  </a:lnTo>
                  <a:lnTo>
                    <a:pt x="4304525" y="11099"/>
                  </a:lnTo>
                  <a:lnTo>
                    <a:pt x="4304525" y="7924"/>
                  </a:lnTo>
                  <a:lnTo>
                    <a:pt x="4304525" y="4749"/>
                  </a:lnTo>
                  <a:lnTo>
                    <a:pt x="4304525" y="1574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85946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86581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87216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87851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88486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89121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89756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903916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4"/>
                  </a:moveTo>
                  <a:lnTo>
                    <a:pt x="4304535" y="476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09548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32"/>
                  </a:lnTo>
                  <a:lnTo>
                    <a:pt x="35920" y="14884"/>
                  </a:lnTo>
                  <a:lnTo>
                    <a:pt x="19772" y="3994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12723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9"/>
                  </a:lnTo>
                  <a:lnTo>
                    <a:pt x="33675" y="81305"/>
                  </a:lnTo>
                  <a:lnTo>
                    <a:pt x="43882" y="66167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15898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19073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13"/>
                  </a:lnTo>
                  <a:lnTo>
                    <a:pt x="29186" y="12093"/>
                  </a:lnTo>
                  <a:lnTo>
                    <a:pt x="16066" y="3245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22248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25423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28598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31773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34948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38123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041298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3"/>
                  </a:lnTo>
                  <a:lnTo>
                    <a:pt x="13468" y="32523"/>
                  </a:lnTo>
                  <a:lnTo>
                    <a:pt x="17552" y="26468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044473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047648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702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050823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95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05399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057173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05399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1059560"/>
              <a:ext cx="5715" cy="1747520"/>
            </a:xfrm>
            <a:custGeom>
              <a:avLst/>
              <a:gdLst/>
              <a:ahLst/>
              <a:cxnLst/>
              <a:rect l="l" t="t" r="r" b="b"/>
              <a:pathLst>
                <a:path w="5714" h="1747520">
                  <a:moveTo>
                    <a:pt x="5664" y="0"/>
                  </a:moveTo>
                  <a:lnTo>
                    <a:pt x="0" y="0"/>
                  </a:lnTo>
                  <a:lnTo>
                    <a:pt x="0" y="1747520"/>
                  </a:lnTo>
                  <a:lnTo>
                    <a:pt x="5664" y="1747520"/>
                  </a:lnTo>
                  <a:lnTo>
                    <a:pt x="5664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9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8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73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42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67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6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60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29" y="1059561"/>
              <a:ext cx="5715" cy="1747520"/>
            </a:xfrm>
            <a:custGeom>
              <a:avLst/>
              <a:gdLst/>
              <a:ahLst/>
              <a:cxnLst/>
              <a:rect l="l" t="t" r="r" b="b"/>
              <a:pathLst>
                <a:path w="5714" h="1747520">
                  <a:moveTo>
                    <a:pt x="5100" y="0"/>
                  </a:moveTo>
                  <a:lnTo>
                    <a:pt x="0" y="0"/>
                  </a:lnTo>
                  <a:lnTo>
                    <a:pt x="0" y="1747520"/>
                  </a:lnTo>
                  <a:lnTo>
                    <a:pt x="5100" y="1747520"/>
                  </a:lnTo>
                  <a:lnTo>
                    <a:pt x="510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195311"/>
              <a:ext cx="4457065" cy="1663064"/>
            </a:xfrm>
            <a:custGeom>
              <a:avLst/>
              <a:gdLst/>
              <a:ahLst/>
              <a:cxnLst/>
              <a:rect l="l" t="t" r="r" b="b"/>
              <a:pathLst>
                <a:path w="4457065" h="1663064">
                  <a:moveTo>
                    <a:pt x="4456610" y="0"/>
                  </a:moveTo>
                  <a:lnTo>
                    <a:pt x="0" y="0"/>
                  </a:lnTo>
                  <a:lnTo>
                    <a:pt x="0" y="1611769"/>
                  </a:lnTo>
                  <a:lnTo>
                    <a:pt x="4009" y="1631494"/>
                  </a:lnTo>
                  <a:lnTo>
                    <a:pt x="14924" y="1647647"/>
                  </a:lnTo>
                  <a:lnTo>
                    <a:pt x="31079" y="1658561"/>
                  </a:lnTo>
                  <a:lnTo>
                    <a:pt x="50804" y="1662569"/>
                  </a:lnTo>
                  <a:lnTo>
                    <a:pt x="4405810" y="1662569"/>
                  </a:lnTo>
                  <a:lnTo>
                    <a:pt x="4425535" y="1658561"/>
                  </a:lnTo>
                  <a:lnTo>
                    <a:pt x="4441688" y="1647647"/>
                  </a:lnTo>
                  <a:lnTo>
                    <a:pt x="4452602" y="1631494"/>
                  </a:lnTo>
                  <a:lnTo>
                    <a:pt x="4456610" y="1611769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047648"/>
              <a:ext cx="0" cy="1778635"/>
            </a:xfrm>
            <a:custGeom>
              <a:avLst/>
              <a:gdLst/>
              <a:ahLst/>
              <a:cxnLst/>
              <a:rect l="l" t="t" r="r" b="b"/>
              <a:pathLst>
                <a:path h="1778635">
                  <a:moveTo>
                    <a:pt x="0" y="177848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3494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2224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0954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99049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239767"/>
              <a:ext cx="70717" cy="70713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733531"/>
              <a:ext cx="70717" cy="70726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78" y="2074907"/>
              <a:ext cx="70717" cy="70726"/>
            </a:xfrm>
            <a:prstGeom prst="rect">
              <a:avLst/>
            </a:prstGeom>
          </p:spPr>
        </p:pic>
      </p:grpSp>
      <p:sp>
        <p:nvSpPr>
          <p:cNvPr id="58" name="object 58"/>
          <p:cNvSpPr txBox="1"/>
          <p:nvPr/>
        </p:nvSpPr>
        <p:spPr>
          <a:xfrm>
            <a:off x="113794" y="892495"/>
            <a:ext cx="4381500" cy="159194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Remarques</a:t>
            </a:r>
            <a:r>
              <a:rPr sz="12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6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  <a:p>
            <a:pPr marL="265430" marR="299085">
              <a:lnSpc>
                <a:spcPct val="99500"/>
              </a:lnSpc>
              <a:spcBef>
                <a:spcPts val="335"/>
              </a:spcBef>
            </a:pPr>
            <a:r>
              <a:rPr sz="1000" dirty="0">
                <a:latin typeface="Tahoma"/>
                <a:cs typeface="Tahoma"/>
              </a:rPr>
              <a:t>Le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composant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base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des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ordinateurs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est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i="1" dirty="0">
                <a:latin typeface="Calibri"/>
                <a:cs typeface="Calibri"/>
              </a:rPr>
              <a:t>transistor</a:t>
            </a:r>
            <a:r>
              <a:rPr sz="1000" dirty="0">
                <a:latin typeface="Tahoma"/>
                <a:cs typeface="Tahoma"/>
              </a:rPr>
              <a:t>,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composant </a:t>
            </a:r>
            <a:r>
              <a:rPr sz="1000" spc="-35" dirty="0">
                <a:latin typeface="Tahoma"/>
                <a:cs typeface="Tahoma"/>
              </a:rPr>
              <a:t>électronique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ne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pouvant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être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que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dans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deux</a:t>
            </a:r>
            <a:r>
              <a:rPr sz="1000" spc="-20" dirty="0">
                <a:latin typeface="Tahoma"/>
                <a:cs typeface="Tahoma"/>
              </a:rPr>
              <a:t> états.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Soit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il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laisse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passer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le courant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(état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sz="1000" dirty="0">
                <a:latin typeface="Tahoma"/>
                <a:cs typeface="Tahoma"/>
              </a:rPr>
              <a:t>),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soit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il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ne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laisse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pas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passer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(état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sz="1000" spc="-25" dirty="0">
                <a:latin typeface="Tahoma"/>
                <a:cs typeface="Tahoma"/>
              </a:rPr>
              <a:t>).</a:t>
            </a:r>
            <a:endParaRPr sz="1000">
              <a:latin typeface="Tahoma"/>
              <a:cs typeface="Tahoma"/>
            </a:endParaRPr>
          </a:p>
          <a:p>
            <a:pPr marL="265430" marR="105410">
              <a:lnSpc>
                <a:spcPct val="100000"/>
              </a:lnSpc>
              <a:spcBef>
                <a:spcPts val="300"/>
              </a:spcBef>
            </a:pPr>
            <a:r>
              <a:rPr sz="1000" spc="-30" dirty="0">
                <a:latin typeface="Tahoma"/>
                <a:cs typeface="Tahoma"/>
              </a:rPr>
              <a:t>Toutes</a:t>
            </a:r>
            <a:r>
              <a:rPr sz="1000" spc="-5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les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données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représentées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dans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 </a:t>
            </a:r>
            <a:r>
              <a:rPr sz="1000" spc="-35" dirty="0">
                <a:latin typeface="Tahoma"/>
                <a:cs typeface="Tahoma"/>
              </a:rPr>
              <a:t>ordinateur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0" dirty="0">
                <a:latin typeface="Tahoma"/>
                <a:cs typeface="Tahoma"/>
              </a:rPr>
              <a:t> sont </a:t>
            </a:r>
            <a:r>
              <a:rPr sz="1000" spc="-25" dirty="0">
                <a:latin typeface="Tahoma"/>
                <a:cs typeface="Tahoma"/>
              </a:rPr>
              <a:t>donc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sous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forme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0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5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1.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ct val="99500"/>
              </a:lnSpc>
              <a:spcBef>
                <a:spcPts val="295"/>
              </a:spcBef>
            </a:pPr>
            <a:r>
              <a:rPr sz="1000" spc="-20" dirty="0">
                <a:latin typeface="Tahoma"/>
                <a:cs typeface="Tahoma"/>
              </a:rPr>
              <a:t>Dès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les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70" dirty="0">
                <a:latin typeface="Tahoma"/>
                <a:cs typeface="Tahoma"/>
              </a:rPr>
              <a:t>années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1850,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dans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des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travaux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sur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la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logique,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mathématicien </a:t>
            </a:r>
            <a:r>
              <a:rPr sz="1000" spc="-35" dirty="0">
                <a:latin typeface="Tahoma"/>
                <a:cs typeface="Tahoma"/>
              </a:rPr>
              <a:t>britannique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Georges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Boole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avait </a:t>
            </a:r>
            <a:r>
              <a:rPr sz="1000" spc="-20" dirty="0">
                <a:latin typeface="Tahoma"/>
                <a:cs typeface="Tahoma"/>
              </a:rPr>
              <a:t>travaillé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sur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des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variables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ne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pouvant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prendre </a:t>
            </a:r>
            <a:r>
              <a:rPr sz="1000" spc="-45" dirty="0">
                <a:latin typeface="Tahoma"/>
                <a:cs typeface="Tahoma"/>
              </a:rPr>
              <a:t>que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deux valeurs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0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ou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1.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965073"/>
            <a:ext cx="4513580" cy="1949450"/>
            <a:chOff x="75688" y="965073"/>
            <a:chExt cx="4513580" cy="1949450"/>
          </a:xfrm>
        </p:grpSpPr>
        <p:sp>
          <p:nvSpPr>
            <p:cNvPr id="5" name="object 5"/>
            <p:cNvSpPr/>
            <p:nvPr/>
          </p:nvSpPr>
          <p:spPr>
            <a:xfrm>
              <a:off x="75689" y="965073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14973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716"/>
                  </a:moveTo>
                  <a:lnTo>
                    <a:pt x="4456941" y="5716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716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15227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15862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16497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17132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171232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581"/>
                  </a:lnTo>
                  <a:lnTo>
                    <a:pt x="4456938" y="30581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80152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78882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84519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74"/>
                  </a:lnTo>
                  <a:lnTo>
                    <a:pt x="0" y="4749"/>
                  </a:lnTo>
                  <a:lnTo>
                    <a:pt x="0" y="7924"/>
                  </a:lnTo>
                  <a:lnTo>
                    <a:pt x="0" y="11099"/>
                  </a:lnTo>
                  <a:lnTo>
                    <a:pt x="0" y="17449"/>
                  </a:lnTo>
                  <a:lnTo>
                    <a:pt x="4304525" y="17449"/>
                  </a:lnTo>
                  <a:lnTo>
                    <a:pt x="4304525" y="11099"/>
                  </a:lnTo>
                  <a:lnTo>
                    <a:pt x="4304525" y="7924"/>
                  </a:lnTo>
                  <a:lnTo>
                    <a:pt x="4304525" y="4749"/>
                  </a:lnTo>
                  <a:lnTo>
                    <a:pt x="4304525" y="1574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85946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86581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87216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87851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88486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89121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89756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903916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4"/>
                  </a:moveTo>
                  <a:lnTo>
                    <a:pt x="4304535" y="476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009548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32"/>
                  </a:lnTo>
                  <a:lnTo>
                    <a:pt x="35920" y="14884"/>
                  </a:lnTo>
                  <a:lnTo>
                    <a:pt x="19772" y="3994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012723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9"/>
                  </a:lnTo>
                  <a:lnTo>
                    <a:pt x="33675" y="81305"/>
                  </a:lnTo>
                  <a:lnTo>
                    <a:pt x="43882" y="66167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15898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19073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13"/>
                  </a:lnTo>
                  <a:lnTo>
                    <a:pt x="29186" y="12093"/>
                  </a:lnTo>
                  <a:lnTo>
                    <a:pt x="16066" y="3245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22248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25423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28598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31773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34948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38123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041298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3"/>
                  </a:lnTo>
                  <a:lnTo>
                    <a:pt x="13468" y="32523"/>
                  </a:lnTo>
                  <a:lnTo>
                    <a:pt x="17552" y="26468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044473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047648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702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050823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95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05399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057173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05399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1059560"/>
              <a:ext cx="5715" cy="1747520"/>
            </a:xfrm>
            <a:custGeom>
              <a:avLst/>
              <a:gdLst/>
              <a:ahLst/>
              <a:cxnLst/>
              <a:rect l="l" t="t" r="r" b="b"/>
              <a:pathLst>
                <a:path w="5714" h="1747520">
                  <a:moveTo>
                    <a:pt x="5664" y="0"/>
                  </a:moveTo>
                  <a:lnTo>
                    <a:pt x="0" y="0"/>
                  </a:lnTo>
                  <a:lnTo>
                    <a:pt x="0" y="1747520"/>
                  </a:lnTo>
                  <a:lnTo>
                    <a:pt x="5664" y="1747520"/>
                  </a:lnTo>
                  <a:lnTo>
                    <a:pt x="5664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9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8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73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42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67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6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60" y="1059560"/>
              <a:ext cx="9525" cy="1747520"/>
            </a:xfrm>
            <a:custGeom>
              <a:avLst/>
              <a:gdLst/>
              <a:ahLst/>
              <a:cxnLst/>
              <a:rect l="l" t="t" r="r" b="b"/>
              <a:pathLst>
                <a:path w="9525" h="1747520">
                  <a:moveTo>
                    <a:pt x="0" y="1747520"/>
                  </a:moveTo>
                  <a:lnTo>
                    <a:pt x="9524" y="174752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4752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29" y="1059561"/>
              <a:ext cx="5715" cy="1747520"/>
            </a:xfrm>
            <a:custGeom>
              <a:avLst/>
              <a:gdLst/>
              <a:ahLst/>
              <a:cxnLst/>
              <a:rect l="l" t="t" r="r" b="b"/>
              <a:pathLst>
                <a:path w="5714" h="1747520">
                  <a:moveTo>
                    <a:pt x="5100" y="0"/>
                  </a:moveTo>
                  <a:lnTo>
                    <a:pt x="0" y="0"/>
                  </a:lnTo>
                  <a:lnTo>
                    <a:pt x="0" y="1747520"/>
                  </a:lnTo>
                  <a:lnTo>
                    <a:pt x="5100" y="1747520"/>
                  </a:lnTo>
                  <a:lnTo>
                    <a:pt x="510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195311"/>
              <a:ext cx="4457065" cy="1663064"/>
            </a:xfrm>
            <a:custGeom>
              <a:avLst/>
              <a:gdLst/>
              <a:ahLst/>
              <a:cxnLst/>
              <a:rect l="l" t="t" r="r" b="b"/>
              <a:pathLst>
                <a:path w="4457065" h="1663064">
                  <a:moveTo>
                    <a:pt x="4456610" y="0"/>
                  </a:moveTo>
                  <a:lnTo>
                    <a:pt x="0" y="0"/>
                  </a:lnTo>
                  <a:lnTo>
                    <a:pt x="0" y="1611769"/>
                  </a:lnTo>
                  <a:lnTo>
                    <a:pt x="4009" y="1631494"/>
                  </a:lnTo>
                  <a:lnTo>
                    <a:pt x="14924" y="1647647"/>
                  </a:lnTo>
                  <a:lnTo>
                    <a:pt x="31079" y="1658561"/>
                  </a:lnTo>
                  <a:lnTo>
                    <a:pt x="50804" y="1662569"/>
                  </a:lnTo>
                  <a:lnTo>
                    <a:pt x="4405810" y="1662569"/>
                  </a:lnTo>
                  <a:lnTo>
                    <a:pt x="4425535" y="1658561"/>
                  </a:lnTo>
                  <a:lnTo>
                    <a:pt x="4441688" y="1647647"/>
                  </a:lnTo>
                  <a:lnTo>
                    <a:pt x="4452602" y="1631494"/>
                  </a:lnTo>
                  <a:lnTo>
                    <a:pt x="4456610" y="1611769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047648"/>
              <a:ext cx="0" cy="1778635"/>
            </a:xfrm>
            <a:custGeom>
              <a:avLst/>
              <a:gdLst/>
              <a:ahLst/>
              <a:cxnLst/>
              <a:rect l="l" t="t" r="r" b="b"/>
              <a:pathLst>
                <a:path h="1778635">
                  <a:moveTo>
                    <a:pt x="0" y="177848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3494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2224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00954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99049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239767"/>
              <a:ext cx="70717" cy="70713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733531"/>
              <a:ext cx="70717" cy="70726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78" y="2074907"/>
              <a:ext cx="70717" cy="70726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50478" y="2568688"/>
              <a:ext cx="70717" cy="70723"/>
            </a:xfrm>
            <a:prstGeom prst="rect">
              <a:avLst/>
            </a:prstGeom>
          </p:spPr>
        </p:pic>
      </p:grpSp>
      <p:sp>
        <p:nvSpPr>
          <p:cNvPr id="59" name="object 59"/>
          <p:cNvSpPr txBox="1"/>
          <p:nvPr/>
        </p:nvSpPr>
        <p:spPr>
          <a:xfrm>
            <a:off x="113794" y="892495"/>
            <a:ext cx="4381500" cy="193484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Remarques</a:t>
            </a:r>
            <a:r>
              <a:rPr sz="12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6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  <a:p>
            <a:pPr marL="265430" marR="299085">
              <a:lnSpc>
                <a:spcPct val="99500"/>
              </a:lnSpc>
              <a:spcBef>
                <a:spcPts val="335"/>
              </a:spcBef>
            </a:pPr>
            <a:r>
              <a:rPr sz="1000" dirty="0">
                <a:latin typeface="Tahoma"/>
                <a:cs typeface="Tahoma"/>
              </a:rPr>
              <a:t>Le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composant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base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des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ordinateurs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est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i="1" dirty="0">
                <a:latin typeface="Calibri"/>
                <a:cs typeface="Calibri"/>
              </a:rPr>
              <a:t>transistor</a:t>
            </a:r>
            <a:r>
              <a:rPr sz="1000" dirty="0">
                <a:latin typeface="Tahoma"/>
                <a:cs typeface="Tahoma"/>
              </a:rPr>
              <a:t>,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composant </a:t>
            </a:r>
            <a:r>
              <a:rPr sz="1000" spc="-35" dirty="0">
                <a:latin typeface="Tahoma"/>
                <a:cs typeface="Tahoma"/>
              </a:rPr>
              <a:t>électronique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ne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pouvant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être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que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dans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deux</a:t>
            </a:r>
            <a:r>
              <a:rPr sz="1000" spc="-20" dirty="0">
                <a:latin typeface="Tahoma"/>
                <a:cs typeface="Tahoma"/>
              </a:rPr>
              <a:t> états.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Soit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il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laisse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passer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le courant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(état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sz="1000" dirty="0">
                <a:latin typeface="Tahoma"/>
                <a:cs typeface="Tahoma"/>
              </a:rPr>
              <a:t>),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soit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il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ne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laisse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pas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passer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(état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sz="1000" spc="-25" dirty="0">
                <a:latin typeface="Tahoma"/>
                <a:cs typeface="Tahoma"/>
              </a:rPr>
              <a:t>).</a:t>
            </a:r>
            <a:endParaRPr sz="1000">
              <a:latin typeface="Tahoma"/>
              <a:cs typeface="Tahoma"/>
            </a:endParaRPr>
          </a:p>
          <a:p>
            <a:pPr marL="265430" marR="105410">
              <a:lnSpc>
                <a:spcPct val="100000"/>
              </a:lnSpc>
              <a:spcBef>
                <a:spcPts val="300"/>
              </a:spcBef>
            </a:pPr>
            <a:r>
              <a:rPr sz="1000" spc="-30" dirty="0">
                <a:latin typeface="Tahoma"/>
                <a:cs typeface="Tahoma"/>
              </a:rPr>
              <a:t>Toutes</a:t>
            </a:r>
            <a:r>
              <a:rPr sz="1000" spc="-5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les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données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représentées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dans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 </a:t>
            </a:r>
            <a:r>
              <a:rPr sz="1000" spc="-35" dirty="0">
                <a:latin typeface="Tahoma"/>
                <a:cs typeface="Tahoma"/>
              </a:rPr>
              <a:t>ordinateur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0" dirty="0">
                <a:latin typeface="Tahoma"/>
                <a:cs typeface="Tahoma"/>
              </a:rPr>
              <a:t> sont </a:t>
            </a:r>
            <a:r>
              <a:rPr sz="1000" spc="-25" dirty="0">
                <a:latin typeface="Tahoma"/>
                <a:cs typeface="Tahoma"/>
              </a:rPr>
              <a:t>donc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sous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forme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0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5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1.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ct val="99500"/>
              </a:lnSpc>
              <a:spcBef>
                <a:spcPts val="295"/>
              </a:spcBef>
            </a:pPr>
            <a:r>
              <a:rPr sz="1000" spc="-20" dirty="0">
                <a:latin typeface="Tahoma"/>
                <a:cs typeface="Tahoma"/>
              </a:rPr>
              <a:t>Dès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les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70" dirty="0">
                <a:latin typeface="Tahoma"/>
                <a:cs typeface="Tahoma"/>
              </a:rPr>
              <a:t>années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1850,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dans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des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travaux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sur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la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logique,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mathématicien </a:t>
            </a:r>
            <a:r>
              <a:rPr sz="1000" spc="-35" dirty="0">
                <a:latin typeface="Tahoma"/>
                <a:cs typeface="Tahoma"/>
              </a:rPr>
              <a:t>britannique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Georges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Boole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avait </a:t>
            </a:r>
            <a:r>
              <a:rPr sz="1000" spc="-20" dirty="0">
                <a:latin typeface="Tahoma"/>
                <a:cs typeface="Tahoma"/>
              </a:rPr>
              <a:t>travaillé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sur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des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variables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ne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pouvant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prendre </a:t>
            </a:r>
            <a:r>
              <a:rPr sz="1000" spc="-45" dirty="0">
                <a:latin typeface="Tahoma"/>
                <a:cs typeface="Tahoma"/>
              </a:rPr>
              <a:t>que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deux valeurs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0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ou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1.</a:t>
            </a:r>
            <a:endParaRPr sz="1000">
              <a:latin typeface="Tahoma"/>
              <a:cs typeface="Tahoma"/>
            </a:endParaRPr>
          </a:p>
          <a:p>
            <a:pPr marL="265430" marR="190500">
              <a:lnSpc>
                <a:spcPct val="100000"/>
              </a:lnSpc>
              <a:spcBef>
                <a:spcPts val="300"/>
              </a:spcBef>
            </a:pPr>
            <a:r>
              <a:rPr sz="1000" dirty="0">
                <a:latin typeface="Tahoma"/>
                <a:cs typeface="Tahoma"/>
              </a:rPr>
              <a:t>On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appelle,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ces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variables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FF0000"/>
                </a:solidFill>
                <a:latin typeface="Tahoma"/>
                <a:cs typeface="Tahoma"/>
              </a:rPr>
              <a:t>booléens</a:t>
            </a:r>
            <a:r>
              <a:rPr sz="1000" spc="-40" dirty="0">
                <a:latin typeface="Tahoma"/>
                <a:cs typeface="Tahoma"/>
              </a:rPr>
              <a:t>. </a:t>
            </a:r>
            <a:r>
              <a:rPr sz="1000" dirty="0">
                <a:latin typeface="Tahoma"/>
                <a:cs typeface="Tahoma"/>
              </a:rPr>
              <a:t>On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définit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trois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opérations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20" dirty="0">
                <a:latin typeface="Tahoma"/>
                <a:cs typeface="Tahoma"/>
              </a:rPr>
              <a:t> base </a:t>
            </a:r>
            <a:r>
              <a:rPr sz="1000" spc="-45" dirty="0">
                <a:latin typeface="Tahoma"/>
                <a:cs typeface="Tahoma"/>
              </a:rPr>
              <a:t>que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nous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allons</a:t>
            </a:r>
            <a:r>
              <a:rPr sz="1000" spc="-5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détailler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sur les </a:t>
            </a:r>
            <a:r>
              <a:rPr sz="1000" spc="-40" dirty="0">
                <a:latin typeface="Tahoma"/>
                <a:cs typeface="Tahoma"/>
              </a:rPr>
              <a:t>booléens </a:t>
            </a:r>
            <a:r>
              <a:rPr sz="1000" dirty="0">
                <a:latin typeface="Tahoma"/>
                <a:cs typeface="Tahoma"/>
              </a:rPr>
              <a:t>: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FF0000"/>
                </a:solidFill>
                <a:latin typeface="Tahoma"/>
                <a:cs typeface="Tahoma"/>
              </a:rPr>
              <a:t>non</a:t>
            </a:r>
            <a:r>
              <a:rPr sz="1000" spc="-25" dirty="0">
                <a:latin typeface="Tahoma"/>
                <a:cs typeface="Tahoma"/>
              </a:rPr>
              <a:t>,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FF0000"/>
                </a:solidFill>
                <a:latin typeface="Tahoma"/>
                <a:cs typeface="Tahoma"/>
              </a:rPr>
              <a:t>et</a:t>
            </a:r>
            <a:r>
              <a:rPr sz="1000" spc="-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FF0000"/>
                </a:solidFill>
                <a:latin typeface="Tahoma"/>
                <a:cs typeface="Tahoma"/>
              </a:rPr>
              <a:t>ou</a:t>
            </a:r>
            <a:r>
              <a:rPr sz="1000" spc="-25" dirty="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1934" y="186484"/>
            <a:ext cx="21145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Architecture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des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ordinateurs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5688" y="951357"/>
            <a:ext cx="4513580" cy="1984375"/>
            <a:chOff x="75688" y="951357"/>
            <a:chExt cx="4513580" cy="1984375"/>
          </a:xfrm>
        </p:grpSpPr>
        <p:sp>
          <p:nvSpPr>
            <p:cNvPr id="5" name="object 5"/>
            <p:cNvSpPr/>
            <p:nvPr/>
          </p:nvSpPr>
          <p:spPr>
            <a:xfrm>
              <a:off x="75689" y="951357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13576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0"/>
                  </a:moveTo>
                  <a:lnTo>
                    <a:pt x="4456941" y="5970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13855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14490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15125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15760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15751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822862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810162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865513"/>
              <a:ext cx="4304665" cy="19050"/>
            </a:xfrm>
            <a:custGeom>
              <a:avLst/>
              <a:gdLst/>
              <a:ahLst/>
              <a:cxnLst/>
              <a:rect l="l" t="t" r="r" b="b"/>
              <a:pathLst>
                <a:path w="4304665" h="19050">
                  <a:moveTo>
                    <a:pt x="4304525" y="0"/>
                  </a:moveTo>
                  <a:lnTo>
                    <a:pt x="0" y="0"/>
                  </a:lnTo>
                  <a:lnTo>
                    <a:pt x="0" y="2603"/>
                  </a:lnTo>
                  <a:lnTo>
                    <a:pt x="0" y="5778"/>
                  </a:lnTo>
                  <a:lnTo>
                    <a:pt x="0" y="8953"/>
                  </a:lnTo>
                  <a:lnTo>
                    <a:pt x="0" y="12128"/>
                  </a:lnTo>
                  <a:lnTo>
                    <a:pt x="0" y="18478"/>
                  </a:lnTo>
                  <a:lnTo>
                    <a:pt x="4304525" y="18478"/>
                  </a:lnTo>
                  <a:lnTo>
                    <a:pt x="4304525" y="12128"/>
                  </a:lnTo>
                  <a:lnTo>
                    <a:pt x="4304525" y="8953"/>
                  </a:lnTo>
                  <a:lnTo>
                    <a:pt x="4304525" y="5778"/>
                  </a:lnTo>
                  <a:lnTo>
                    <a:pt x="4304525" y="2603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88080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88715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89350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89985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90620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91255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91890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925255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5015"/>
                  </a:moveTo>
                  <a:lnTo>
                    <a:pt x="4304535" y="5015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01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995311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998486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01661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04836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08011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11186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14361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17536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20711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23886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027061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3"/>
                  </a:lnTo>
                  <a:lnTo>
                    <a:pt x="13468" y="32523"/>
                  </a:lnTo>
                  <a:lnTo>
                    <a:pt x="17552" y="26468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030236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033411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036586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03976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042936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03976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1045603"/>
              <a:ext cx="5715" cy="1783080"/>
            </a:xfrm>
            <a:custGeom>
              <a:avLst/>
              <a:gdLst/>
              <a:ahLst/>
              <a:cxnLst/>
              <a:rect l="l" t="t" r="r" b="b"/>
              <a:pathLst>
                <a:path w="5714" h="1783080">
                  <a:moveTo>
                    <a:pt x="5689" y="0"/>
                  </a:moveTo>
                  <a:lnTo>
                    <a:pt x="0" y="0"/>
                  </a:lnTo>
                  <a:lnTo>
                    <a:pt x="0" y="1783080"/>
                  </a:lnTo>
                  <a:lnTo>
                    <a:pt x="5689" y="178308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82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9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72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9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61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29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6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19" y="1045591"/>
              <a:ext cx="5715" cy="1783080"/>
            </a:xfrm>
            <a:custGeom>
              <a:avLst/>
              <a:gdLst/>
              <a:ahLst/>
              <a:cxnLst/>
              <a:rect l="l" t="t" r="r" b="b"/>
              <a:pathLst>
                <a:path w="5714" h="1783080">
                  <a:moveTo>
                    <a:pt x="5110" y="0"/>
                  </a:moveTo>
                  <a:lnTo>
                    <a:pt x="0" y="0"/>
                  </a:lnTo>
                  <a:lnTo>
                    <a:pt x="0" y="1783079"/>
                  </a:lnTo>
                  <a:lnTo>
                    <a:pt x="5110" y="1783079"/>
                  </a:lnTo>
                  <a:lnTo>
                    <a:pt x="511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181074"/>
              <a:ext cx="4457065" cy="1698625"/>
            </a:xfrm>
            <a:custGeom>
              <a:avLst/>
              <a:gdLst/>
              <a:ahLst/>
              <a:cxnLst/>
              <a:rect l="l" t="t" r="r" b="b"/>
              <a:pathLst>
                <a:path w="4457065" h="1698625">
                  <a:moveTo>
                    <a:pt x="4456610" y="0"/>
                  </a:moveTo>
                  <a:lnTo>
                    <a:pt x="0" y="0"/>
                  </a:lnTo>
                  <a:lnTo>
                    <a:pt x="0" y="1647343"/>
                  </a:lnTo>
                  <a:lnTo>
                    <a:pt x="4009" y="1667068"/>
                  </a:lnTo>
                  <a:lnTo>
                    <a:pt x="14924" y="1683221"/>
                  </a:lnTo>
                  <a:lnTo>
                    <a:pt x="31079" y="1694135"/>
                  </a:lnTo>
                  <a:lnTo>
                    <a:pt x="50804" y="1698143"/>
                  </a:lnTo>
                  <a:lnTo>
                    <a:pt x="4405810" y="1698143"/>
                  </a:lnTo>
                  <a:lnTo>
                    <a:pt x="4425535" y="1694135"/>
                  </a:lnTo>
                  <a:lnTo>
                    <a:pt x="4441688" y="1683221"/>
                  </a:lnTo>
                  <a:lnTo>
                    <a:pt x="4452602" y="1667068"/>
                  </a:lnTo>
                  <a:lnTo>
                    <a:pt x="4456610" y="1647343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033411"/>
              <a:ext cx="0" cy="1814195"/>
            </a:xfrm>
            <a:custGeom>
              <a:avLst/>
              <a:gdLst/>
              <a:ahLst/>
              <a:cxnLst/>
              <a:rect l="l" t="t" r="r" b="b"/>
              <a:pathLst>
                <a:path h="1814195">
                  <a:moveTo>
                    <a:pt x="0" y="181405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207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080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9953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976261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226039"/>
              <a:ext cx="70717" cy="70726"/>
            </a:xfrm>
            <a:prstGeom prst="rect">
              <a:avLst/>
            </a:prstGeom>
          </p:spPr>
        </p:pic>
      </p:grpSp>
      <p:sp>
        <p:nvSpPr>
          <p:cNvPr id="56" name="object 56"/>
          <p:cNvSpPr txBox="1"/>
          <p:nvPr/>
        </p:nvSpPr>
        <p:spPr>
          <a:xfrm>
            <a:off x="113794" y="878779"/>
            <a:ext cx="1726564" cy="45402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Opérateur</a:t>
            </a:r>
            <a:r>
              <a:rPr sz="1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non</a:t>
            </a:r>
            <a:endParaRPr sz="1200">
              <a:latin typeface="Arial"/>
              <a:cs typeface="Arial"/>
            </a:endParaRPr>
          </a:p>
          <a:p>
            <a:pPr marL="265430">
              <a:lnSpc>
                <a:spcPct val="100000"/>
              </a:lnSpc>
              <a:spcBef>
                <a:spcPts val="330"/>
              </a:spcBef>
            </a:pPr>
            <a:r>
              <a:rPr sz="1000" spc="-70" dirty="0">
                <a:latin typeface="Tahoma"/>
                <a:cs typeface="Tahoma"/>
              </a:rPr>
              <a:t>Inverse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la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valeur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10" dirty="0">
                <a:latin typeface="Tahoma"/>
                <a:cs typeface="Tahoma"/>
              </a:rPr>
              <a:t> l’entrée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951357"/>
            <a:ext cx="4513580" cy="1984375"/>
            <a:chOff x="75688" y="951357"/>
            <a:chExt cx="4513580" cy="1984375"/>
          </a:xfrm>
        </p:grpSpPr>
        <p:sp>
          <p:nvSpPr>
            <p:cNvPr id="5" name="object 5"/>
            <p:cNvSpPr/>
            <p:nvPr/>
          </p:nvSpPr>
          <p:spPr>
            <a:xfrm>
              <a:off x="75689" y="951357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13576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0"/>
                  </a:moveTo>
                  <a:lnTo>
                    <a:pt x="4456941" y="5970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13855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14490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15125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15760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15751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822862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810162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865513"/>
              <a:ext cx="4304665" cy="19050"/>
            </a:xfrm>
            <a:custGeom>
              <a:avLst/>
              <a:gdLst/>
              <a:ahLst/>
              <a:cxnLst/>
              <a:rect l="l" t="t" r="r" b="b"/>
              <a:pathLst>
                <a:path w="4304665" h="19050">
                  <a:moveTo>
                    <a:pt x="4304525" y="0"/>
                  </a:moveTo>
                  <a:lnTo>
                    <a:pt x="0" y="0"/>
                  </a:lnTo>
                  <a:lnTo>
                    <a:pt x="0" y="2603"/>
                  </a:lnTo>
                  <a:lnTo>
                    <a:pt x="0" y="5778"/>
                  </a:lnTo>
                  <a:lnTo>
                    <a:pt x="0" y="8953"/>
                  </a:lnTo>
                  <a:lnTo>
                    <a:pt x="0" y="12128"/>
                  </a:lnTo>
                  <a:lnTo>
                    <a:pt x="0" y="18478"/>
                  </a:lnTo>
                  <a:lnTo>
                    <a:pt x="4304525" y="18478"/>
                  </a:lnTo>
                  <a:lnTo>
                    <a:pt x="4304525" y="12128"/>
                  </a:lnTo>
                  <a:lnTo>
                    <a:pt x="4304525" y="8953"/>
                  </a:lnTo>
                  <a:lnTo>
                    <a:pt x="4304525" y="5778"/>
                  </a:lnTo>
                  <a:lnTo>
                    <a:pt x="4304525" y="2603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88080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88715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89350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89985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90620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91255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91890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925255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5015"/>
                  </a:moveTo>
                  <a:lnTo>
                    <a:pt x="4304535" y="5015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01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995311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998486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01661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04836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08011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11186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14361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17536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20711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23886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027061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3"/>
                  </a:lnTo>
                  <a:lnTo>
                    <a:pt x="13468" y="32523"/>
                  </a:lnTo>
                  <a:lnTo>
                    <a:pt x="17552" y="26468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030236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033411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036586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03976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042936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03976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1045603"/>
              <a:ext cx="5715" cy="1783080"/>
            </a:xfrm>
            <a:custGeom>
              <a:avLst/>
              <a:gdLst/>
              <a:ahLst/>
              <a:cxnLst/>
              <a:rect l="l" t="t" r="r" b="b"/>
              <a:pathLst>
                <a:path w="5714" h="1783080">
                  <a:moveTo>
                    <a:pt x="5689" y="0"/>
                  </a:moveTo>
                  <a:lnTo>
                    <a:pt x="0" y="0"/>
                  </a:lnTo>
                  <a:lnTo>
                    <a:pt x="0" y="1783080"/>
                  </a:lnTo>
                  <a:lnTo>
                    <a:pt x="5689" y="178308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82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9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72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9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61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29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6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19" y="1045591"/>
              <a:ext cx="5715" cy="1783080"/>
            </a:xfrm>
            <a:custGeom>
              <a:avLst/>
              <a:gdLst/>
              <a:ahLst/>
              <a:cxnLst/>
              <a:rect l="l" t="t" r="r" b="b"/>
              <a:pathLst>
                <a:path w="5714" h="1783080">
                  <a:moveTo>
                    <a:pt x="5110" y="0"/>
                  </a:moveTo>
                  <a:lnTo>
                    <a:pt x="0" y="0"/>
                  </a:lnTo>
                  <a:lnTo>
                    <a:pt x="0" y="1783079"/>
                  </a:lnTo>
                  <a:lnTo>
                    <a:pt x="5110" y="1783079"/>
                  </a:lnTo>
                  <a:lnTo>
                    <a:pt x="511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181074"/>
              <a:ext cx="4457065" cy="1698625"/>
            </a:xfrm>
            <a:custGeom>
              <a:avLst/>
              <a:gdLst/>
              <a:ahLst/>
              <a:cxnLst/>
              <a:rect l="l" t="t" r="r" b="b"/>
              <a:pathLst>
                <a:path w="4457065" h="1698625">
                  <a:moveTo>
                    <a:pt x="4456610" y="0"/>
                  </a:moveTo>
                  <a:lnTo>
                    <a:pt x="0" y="0"/>
                  </a:lnTo>
                  <a:lnTo>
                    <a:pt x="0" y="1647343"/>
                  </a:lnTo>
                  <a:lnTo>
                    <a:pt x="4009" y="1667068"/>
                  </a:lnTo>
                  <a:lnTo>
                    <a:pt x="14924" y="1683221"/>
                  </a:lnTo>
                  <a:lnTo>
                    <a:pt x="31079" y="1694135"/>
                  </a:lnTo>
                  <a:lnTo>
                    <a:pt x="50804" y="1698143"/>
                  </a:lnTo>
                  <a:lnTo>
                    <a:pt x="4405810" y="1698143"/>
                  </a:lnTo>
                  <a:lnTo>
                    <a:pt x="4425535" y="1694135"/>
                  </a:lnTo>
                  <a:lnTo>
                    <a:pt x="4441688" y="1683221"/>
                  </a:lnTo>
                  <a:lnTo>
                    <a:pt x="4452602" y="1667068"/>
                  </a:lnTo>
                  <a:lnTo>
                    <a:pt x="4456610" y="1647343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033411"/>
              <a:ext cx="0" cy="1814195"/>
            </a:xfrm>
            <a:custGeom>
              <a:avLst/>
              <a:gdLst/>
              <a:ahLst/>
              <a:cxnLst/>
              <a:rect l="l" t="t" r="r" b="b"/>
              <a:pathLst>
                <a:path h="1814195">
                  <a:moveTo>
                    <a:pt x="0" y="181405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207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080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9953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976261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226039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415027"/>
              <a:ext cx="70717" cy="70713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13794" y="878779"/>
            <a:ext cx="1726564" cy="64262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Opérateur</a:t>
            </a:r>
            <a:r>
              <a:rPr sz="1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non</a:t>
            </a:r>
            <a:endParaRPr sz="1200">
              <a:latin typeface="Arial"/>
              <a:cs typeface="Arial"/>
            </a:endParaRPr>
          </a:p>
          <a:p>
            <a:pPr marL="265430" marR="5080">
              <a:lnSpc>
                <a:spcPct val="124000"/>
              </a:lnSpc>
              <a:spcBef>
                <a:spcPts val="40"/>
              </a:spcBef>
            </a:pPr>
            <a:r>
              <a:rPr sz="1000" spc="-70" dirty="0">
                <a:latin typeface="Tahoma"/>
                <a:cs typeface="Tahoma"/>
              </a:rPr>
              <a:t>Inverse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la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valeur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l’entrée Symbole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électronique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1302981" y="1554886"/>
            <a:ext cx="2354580" cy="466725"/>
            <a:chOff x="1302981" y="1554886"/>
            <a:chExt cx="2354580" cy="466725"/>
          </a:xfrm>
        </p:grpSpPr>
        <p:sp>
          <p:nvSpPr>
            <p:cNvPr id="59" name="object 59"/>
            <p:cNvSpPr/>
            <p:nvPr/>
          </p:nvSpPr>
          <p:spPr>
            <a:xfrm>
              <a:off x="1381125" y="1563573"/>
              <a:ext cx="353060" cy="403225"/>
            </a:xfrm>
            <a:custGeom>
              <a:avLst/>
              <a:gdLst/>
              <a:ahLst/>
              <a:cxnLst/>
              <a:rect l="l" t="t" r="r" b="b"/>
              <a:pathLst>
                <a:path w="353060" h="403225">
                  <a:moveTo>
                    <a:pt x="315010" y="201599"/>
                  </a:moveTo>
                  <a:lnTo>
                    <a:pt x="0" y="0"/>
                  </a:lnTo>
                  <a:lnTo>
                    <a:pt x="0" y="403199"/>
                  </a:lnTo>
                  <a:lnTo>
                    <a:pt x="315010" y="201599"/>
                  </a:lnTo>
                </a:path>
                <a:path w="353060" h="403225">
                  <a:moveTo>
                    <a:pt x="352806" y="201599"/>
                  </a:moveTo>
                  <a:lnTo>
                    <a:pt x="351321" y="194242"/>
                  </a:lnTo>
                  <a:lnTo>
                    <a:pt x="347271" y="188236"/>
                  </a:lnTo>
                  <a:lnTo>
                    <a:pt x="341265" y="184186"/>
                  </a:lnTo>
                  <a:lnTo>
                    <a:pt x="333908" y="182702"/>
                  </a:lnTo>
                  <a:lnTo>
                    <a:pt x="326551" y="184186"/>
                  </a:lnTo>
                  <a:lnTo>
                    <a:pt x="320544" y="188236"/>
                  </a:lnTo>
                  <a:lnTo>
                    <a:pt x="316495" y="194242"/>
                  </a:lnTo>
                  <a:lnTo>
                    <a:pt x="315010" y="201599"/>
                  </a:lnTo>
                  <a:lnTo>
                    <a:pt x="316495" y="208956"/>
                  </a:lnTo>
                  <a:lnTo>
                    <a:pt x="320544" y="214963"/>
                  </a:lnTo>
                  <a:lnTo>
                    <a:pt x="326551" y="219012"/>
                  </a:lnTo>
                  <a:lnTo>
                    <a:pt x="333908" y="220497"/>
                  </a:lnTo>
                  <a:lnTo>
                    <a:pt x="341265" y="219012"/>
                  </a:lnTo>
                  <a:lnTo>
                    <a:pt x="347271" y="214963"/>
                  </a:lnTo>
                  <a:lnTo>
                    <a:pt x="351321" y="208956"/>
                  </a:lnTo>
                  <a:lnTo>
                    <a:pt x="352806" y="201599"/>
                  </a:lnTo>
                  <a:close/>
                </a:path>
              </a:pathLst>
            </a:custGeom>
            <a:ln w="1012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305521" y="1765173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>
                  <a:moveTo>
                    <a:pt x="0" y="0"/>
                  </a:moveTo>
                  <a:lnTo>
                    <a:pt x="75603" y="0"/>
                  </a:lnTo>
                </a:path>
                <a:path w="504189">
                  <a:moveTo>
                    <a:pt x="504012" y="0"/>
                  </a:moveTo>
                  <a:lnTo>
                    <a:pt x="428409" y="0"/>
                  </a:lnTo>
                </a:path>
              </a:pathLst>
            </a:custGeom>
            <a:ln w="50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430627" y="1558061"/>
              <a:ext cx="0" cy="460375"/>
            </a:xfrm>
            <a:custGeom>
              <a:avLst/>
              <a:gdLst/>
              <a:ahLst/>
              <a:cxnLst/>
              <a:rect l="l" t="t" r="r" b="b"/>
              <a:pathLst>
                <a:path h="460375">
                  <a:moveTo>
                    <a:pt x="0" y="460248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949409" y="1754136"/>
              <a:ext cx="706120" cy="49530"/>
            </a:xfrm>
            <a:custGeom>
              <a:avLst/>
              <a:gdLst/>
              <a:ahLst/>
              <a:cxnLst/>
              <a:rect l="l" t="t" r="r" b="b"/>
              <a:pathLst>
                <a:path w="706120" h="49530">
                  <a:moveTo>
                    <a:pt x="0" y="49136"/>
                  </a:moveTo>
                  <a:lnTo>
                    <a:pt x="141109" y="49136"/>
                  </a:lnTo>
                </a:path>
                <a:path w="706120" h="49530">
                  <a:moveTo>
                    <a:pt x="705599" y="49136"/>
                  </a:moveTo>
                  <a:lnTo>
                    <a:pt x="564476" y="49136"/>
                  </a:lnTo>
                </a:path>
                <a:path w="706120" h="49530">
                  <a:moveTo>
                    <a:pt x="635038" y="49136"/>
                  </a:moveTo>
                  <a:lnTo>
                    <a:pt x="564476" y="0"/>
                  </a:lnTo>
                </a:path>
              </a:pathLst>
            </a:custGeom>
            <a:ln w="50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3090519" y="1639477"/>
            <a:ext cx="423545" cy="327660"/>
          </a:xfrm>
          <a:prstGeom prst="rect">
            <a:avLst/>
          </a:prstGeom>
          <a:solidFill>
            <a:srgbClr val="FEFEFE"/>
          </a:solidFill>
          <a:ln w="10121">
            <a:solidFill>
              <a:srgbClr val="000000"/>
            </a:solidFill>
          </a:ln>
        </p:spPr>
        <p:txBody>
          <a:bodyPr vert="horz" wrap="square" lIns="0" tIns="762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sz="1000" spc="-50" dirty="0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282700" y="1985614"/>
            <a:ext cx="5530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Tahoma"/>
                <a:cs typeface="Tahoma"/>
              </a:rPr>
              <a:t>Américain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2430627" y="201678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152400"/>
                </a:moveTo>
                <a:lnTo>
                  <a:pt x="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3042920" y="1985611"/>
            <a:ext cx="5207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35" dirty="0">
                <a:latin typeface="Tahoma"/>
                <a:cs typeface="Tahoma"/>
              </a:rPr>
              <a:t>Européen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951357"/>
            <a:ext cx="4513580" cy="1984375"/>
            <a:chOff x="75688" y="951357"/>
            <a:chExt cx="4513580" cy="1984375"/>
          </a:xfrm>
        </p:grpSpPr>
        <p:sp>
          <p:nvSpPr>
            <p:cNvPr id="5" name="object 5"/>
            <p:cNvSpPr/>
            <p:nvPr/>
          </p:nvSpPr>
          <p:spPr>
            <a:xfrm>
              <a:off x="75689" y="951357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135761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70"/>
                  </a:moveTo>
                  <a:lnTo>
                    <a:pt x="4456941" y="5970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7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13855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14490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15125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157605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15751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822862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810162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865513"/>
              <a:ext cx="4304665" cy="19050"/>
            </a:xfrm>
            <a:custGeom>
              <a:avLst/>
              <a:gdLst/>
              <a:ahLst/>
              <a:cxnLst/>
              <a:rect l="l" t="t" r="r" b="b"/>
              <a:pathLst>
                <a:path w="4304665" h="19050">
                  <a:moveTo>
                    <a:pt x="4304525" y="0"/>
                  </a:moveTo>
                  <a:lnTo>
                    <a:pt x="0" y="0"/>
                  </a:lnTo>
                  <a:lnTo>
                    <a:pt x="0" y="2603"/>
                  </a:lnTo>
                  <a:lnTo>
                    <a:pt x="0" y="5778"/>
                  </a:lnTo>
                  <a:lnTo>
                    <a:pt x="0" y="8953"/>
                  </a:lnTo>
                  <a:lnTo>
                    <a:pt x="0" y="12128"/>
                  </a:lnTo>
                  <a:lnTo>
                    <a:pt x="0" y="18478"/>
                  </a:lnTo>
                  <a:lnTo>
                    <a:pt x="4304525" y="18478"/>
                  </a:lnTo>
                  <a:lnTo>
                    <a:pt x="4304525" y="12128"/>
                  </a:lnTo>
                  <a:lnTo>
                    <a:pt x="4304525" y="8953"/>
                  </a:lnTo>
                  <a:lnTo>
                    <a:pt x="4304525" y="5778"/>
                  </a:lnTo>
                  <a:lnTo>
                    <a:pt x="4304525" y="2603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88080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88715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89350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89985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906206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91255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91890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925255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5015"/>
                  </a:moveTo>
                  <a:lnTo>
                    <a:pt x="4304535" y="5015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01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995311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998486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001661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53"/>
                  </a:lnTo>
                  <a:lnTo>
                    <a:pt x="31430" y="13023"/>
                  </a:lnTo>
                  <a:lnTo>
                    <a:pt x="17301" y="3494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004836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008011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011186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4"/>
                  </a:lnTo>
                  <a:lnTo>
                    <a:pt x="24696" y="10233"/>
                  </a:lnTo>
                  <a:lnTo>
                    <a:pt x="13595" y="2745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014361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017536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020711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4"/>
                  </a:lnTo>
                  <a:lnTo>
                    <a:pt x="17957" y="43362"/>
                  </a:lnTo>
                  <a:lnTo>
                    <a:pt x="23402" y="35289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023886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027061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3"/>
                  </a:lnTo>
                  <a:lnTo>
                    <a:pt x="13468" y="32523"/>
                  </a:lnTo>
                  <a:lnTo>
                    <a:pt x="17552" y="26468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030236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5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033411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036586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03976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5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042936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35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03976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5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1045603"/>
              <a:ext cx="5715" cy="1783080"/>
            </a:xfrm>
            <a:custGeom>
              <a:avLst/>
              <a:gdLst/>
              <a:ahLst/>
              <a:cxnLst/>
              <a:rect l="l" t="t" r="r" b="b"/>
              <a:pathLst>
                <a:path w="5714" h="1783080">
                  <a:moveTo>
                    <a:pt x="5689" y="0"/>
                  </a:moveTo>
                  <a:lnTo>
                    <a:pt x="0" y="0"/>
                  </a:lnTo>
                  <a:lnTo>
                    <a:pt x="0" y="1783080"/>
                  </a:lnTo>
                  <a:lnTo>
                    <a:pt x="5689" y="1783080"/>
                  </a:lnTo>
                  <a:lnTo>
                    <a:pt x="568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82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9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72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9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61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29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6" y="1045591"/>
              <a:ext cx="9525" cy="1783080"/>
            </a:xfrm>
            <a:custGeom>
              <a:avLst/>
              <a:gdLst/>
              <a:ahLst/>
              <a:cxnLst/>
              <a:rect l="l" t="t" r="r" b="b"/>
              <a:pathLst>
                <a:path w="9525" h="1783080">
                  <a:moveTo>
                    <a:pt x="0" y="1783079"/>
                  </a:moveTo>
                  <a:lnTo>
                    <a:pt x="9524" y="178307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78307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19" y="1045591"/>
              <a:ext cx="5715" cy="1783080"/>
            </a:xfrm>
            <a:custGeom>
              <a:avLst/>
              <a:gdLst/>
              <a:ahLst/>
              <a:cxnLst/>
              <a:rect l="l" t="t" r="r" b="b"/>
              <a:pathLst>
                <a:path w="5714" h="1783080">
                  <a:moveTo>
                    <a:pt x="5110" y="0"/>
                  </a:moveTo>
                  <a:lnTo>
                    <a:pt x="0" y="0"/>
                  </a:lnTo>
                  <a:lnTo>
                    <a:pt x="0" y="1783079"/>
                  </a:lnTo>
                  <a:lnTo>
                    <a:pt x="5110" y="1783079"/>
                  </a:lnTo>
                  <a:lnTo>
                    <a:pt x="511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181074"/>
              <a:ext cx="4457065" cy="1698625"/>
            </a:xfrm>
            <a:custGeom>
              <a:avLst/>
              <a:gdLst/>
              <a:ahLst/>
              <a:cxnLst/>
              <a:rect l="l" t="t" r="r" b="b"/>
              <a:pathLst>
                <a:path w="4457065" h="1698625">
                  <a:moveTo>
                    <a:pt x="4456610" y="0"/>
                  </a:moveTo>
                  <a:lnTo>
                    <a:pt x="0" y="0"/>
                  </a:lnTo>
                  <a:lnTo>
                    <a:pt x="0" y="1647343"/>
                  </a:lnTo>
                  <a:lnTo>
                    <a:pt x="4009" y="1667068"/>
                  </a:lnTo>
                  <a:lnTo>
                    <a:pt x="14924" y="1683221"/>
                  </a:lnTo>
                  <a:lnTo>
                    <a:pt x="31079" y="1694135"/>
                  </a:lnTo>
                  <a:lnTo>
                    <a:pt x="50804" y="1698143"/>
                  </a:lnTo>
                  <a:lnTo>
                    <a:pt x="4405810" y="1698143"/>
                  </a:lnTo>
                  <a:lnTo>
                    <a:pt x="4425535" y="1694135"/>
                  </a:lnTo>
                  <a:lnTo>
                    <a:pt x="4441688" y="1683221"/>
                  </a:lnTo>
                  <a:lnTo>
                    <a:pt x="4452602" y="1667068"/>
                  </a:lnTo>
                  <a:lnTo>
                    <a:pt x="4456610" y="1647343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033411"/>
              <a:ext cx="0" cy="1814195"/>
            </a:xfrm>
            <a:custGeom>
              <a:avLst/>
              <a:gdLst/>
              <a:ahLst/>
              <a:cxnLst/>
              <a:rect l="l" t="t" r="r" b="b"/>
              <a:pathLst>
                <a:path h="1814195">
                  <a:moveTo>
                    <a:pt x="0" y="181405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0207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0080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995311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976261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226039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415027"/>
              <a:ext cx="70717" cy="70713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13794" y="878779"/>
            <a:ext cx="1726564" cy="64262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Opérateur</a:t>
            </a:r>
            <a:r>
              <a:rPr sz="1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non</a:t>
            </a:r>
            <a:endParaRPr sz="1200">
              <a:latin typeface="Arial"/>
              <a:cs typeface="Arial"/>
            </a:endParaRPr>
          </a:p>
          <a:p>
            <a:pPr marL="265430" marR="5080">
              <a:lnSpc>
                <a:spcPct val="124000"/>
              </a:lnSpc>
              <a:spcBef>
                <a:spcPts val="40"/>
              </a:spcBef>
            </a:pPr>
            <a:r>
              <a:rPr sz="1000" spc="-70" dirty="0">
                <a:latin typeface="Tahoma"/>
                <a:cs typeface="Tahoma"/>
              </a:rPr>
              <a:t>Inverse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la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valeur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l’entrée Symbole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électronique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1302981" y="1554886"/>
            <a:ext cx="2354580" cy="466725"/>
            <a:chOff x="1302981" y="1554886"/>
            <a:chExt cx="2354580" cy="466725"/>
          </a:xfrm>
        </p:grpSpPr>
        <p:sp>
          <p:nvSpPr>
            <p:cNvPr id="59" name="object 59"/>
            <p:cNvSpPr/>
            <p:nvPr/>
          </p:nvSpPr>
          <p:spPr>
            <a:xfrm>
              <a:off x="1381125" y="1563573"/>
              <a:ext cx="353060" cy="403225"/>
            </a:xfrm>
            <a:custGeom>
              <a:avLst/>
              <a:gdLst/>
              <a:ahLst/>
              <a:cxnLst/>
              <a:rect l="l" t="t" r="r" b="b"/>
              <a:pathLst>
                <a:path w="353060" h="403225">
                  <a:moveTo>
                    <a:pt x="315010" y="201599"/>
                  </a:moveTo>
                  <a:lnTo>
                    <a:pt x="0" y="0"/>
                  </a:lnTo>
                  <a:lnTo>
                    <a:pt x="0" y="403199"/>
                  </a:lnTo>
                  <a:lnTo>
                    <a:pt x="315010" y="201599"/>
                  </a:lnTo>
                </a:path>
                <a:path w="353060" h="403225">
                  <a:moveTo>
                    <a:pt x="352806" y="201599"/>
                  </a:moveTo>
                  <a:lnTo>
                    <a:pt x="351321" y="194242"/>
                  </a:lnTo>
                  <a:lnTo>
                    <a:pt x="347271" y="188236"/>
                  </a:lnTo>
                  <a:lnTo>
                    <a:pt x="341265" y="184186"/>
                  </a:lnTo>
                  <a:lnTo>
                    <a:pt x="333908" y="182702"/>
                  </a:lnTo>
                  <a:lnTo>
                    <a:pt x="326551" y="184186"/>
                  </a:lnTo>
                  <a:lnTo>
                    <a:pt x="320544" y="188236"/>
                  </a:lnTo>
                  <a:lnTo>
                    <a:pt x="316495" y="194242"/>
                  </a:lnTo>
                  <a:lnTo>
                    <a:pt x="315010" y="201599"/>
                  </a:lnTo>
                  <a:lnTo>
                    <a:pt x="316495" y="208956"/>
                  </a:lnTo>
                  <a:lnTo>
                    <a:pt x="320544" y="214963"/>
                  </a:lnTo>
                  <a:lnTo>
                    <a:pt x="326551" y="219012"/>
                  </a:lnTo>
                  <a:lnTo>
                    <a:pt x="333908" y="220497"/>
                  </a:lnTo>
                  <a:lnTo>
                    <a:pt x="341265" y="219012"/>
                  </a:lnTo>
                  <a:lnTo>
                    <a:pt x="347271" y="214963"/>
                  </a:lnTo>
                  <a:lnTo>
                    <a:pt x="351321" y="208956"/>
                  </a:lnTo>
                  <a:lnTo>
                    <a:pt x="352806" y="201599"/>
                  </a:lnTo>
                  <a:close/>
                </a:path>
              </a:pathLst>
            </a:custGeom>
            <a:ln w="1012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305521" y="1765173"/>
              <a:ext cx="504190" cy="0"/>
            </a:xfrm>
            <a:custGeom>
              <a:avLst/>
              <a:gdLst/>
              <a:ahLst/>
              <a:cxnLst/>
              <a:rect l="l" t="t" r="r" b="b"/>
              <a:pathLst>
                <a:path w="504189">
                  <a:moveTo>
                    <a:pt x="0" y="0"/>
                  </a:moveTo>
                  <a:lnTo>
                    <a:pt x="75603" y="0"/>
                  </a:lnTo>
                </a:path>
                <a:path w="504189">
                  <a:moveTo>
                    <a:pt x="504012" y="0"/>
                  </a:moveTo>
                  <a:lnTo>
                    <a:pt x="428409" y="0"/>
                  </a:lnTo>
                </a:path>
              </a:pathLst>
            </a:custGeom>
            <a:ln w="50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430627" y="1558061"/>
              <a:ext cx="0" cy="460375"/>
            </a:xfrm>
            <a:custGeom>
              <a:avLst/>
              <a:gdLst/>
              <a:ahLst/>
              <a:cxnLst/>
              <a:rect l="l" t="t" r="r" b="b"/>
              <a:pathLst>
                <a:path h="460375">
                  <a:moveTo>
                    <a:pt x="0" y="460248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949409" y="1754136"/>
              <a:ext cx="706120" cy="49530"/>
            </a:xfrm>
            <a:custGeom>
              <a:avLst/>
              <a:gdLst/>
              <a:ahLst/>
              <a:cxnLst/>
              <a:rect l="l" t="t" r="r" b="b"/>
              <a:pathLst>
                <a:path w="706120" h="49530">
                  <a:moveTo>
                    <a:pt x="0" y="49136"/>
                  </a:moveTo>
                  <a:lnTo>
                    <a:pt x="141109" y="49136"/>
                  </a:lnTo>
                </a:path>
                <a:path w="706120" h="49530">
                  <a:moveTo>
                    <a:pt x="705599" y="49136"/>
                  </a:moveTo>
                  <a:lnTo>
                    <a:pt x="564476" y="49136"/>
                  </a:lnTo>
                </a:path>
                <a:path w="706120" h="49530">
                  <a:moveTo>
                    <a:pt x="635038" y="49136"/>
                  </a:moveTo>
                  <a:lnTo>
                    <a:pt x="564476" y="0"/>
                  </a:lnTo>
                </a:path>
              </a:pathLst>
            </a:custGeom>
            <a:ln w="50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3090519" y="1639477"/>
            <a:ext cx="423545" cy="327660"/>
          </a:xfrm>
          <a:prstGeom prst="rect">
            <a:avLst/>
          </a:prstGeom>
          <a:solidFill>
            <a:srgbClr val="FEFEFE"/>
          </a:solidFill>
          <a:ln w="10121">
            <a:solidFill>
              <a:srgbClr val="000000"/>
            </a:solidFill>
          </a:ln>
        </p:spPr>
        <p:txBody>
          <a:bodyPr vert="horz" wrap="square" lIns="0" tIns="762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sz="1000" spc="-50" dirty="0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282700" y="1985614"/>
            <a:ext cx="5530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Tahoma"/>
                <a:cs typeface="Tahoma"/>
              </a:rPr>
              <a:t>Américain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65" name="object 65"/>
          <p:cNvGrpSpPr/>
          <p:nvPr/>
        </p:nvGrpSpPr>
        <p:grpSpPr>
          <a:xfrm>
            <a:off x="250478" y="2016785"/>
            <a:ext cx="2183765" cy="294005"/>
            <a:chOff x="250478" y="2016785"/>
            <a:chExt cx="2183765" cy="294005"/>
          </a:xfrm>
        </p:grpSpPr>
        <p:sp>
          <p:nvSpPr>
            <p:cNvPr id="66" name="object 66"/>
            <p:cNvSpPr/>
            <p:nvPr/>
          </p:nvSpPr>
          <p:spPr>
            <a:xfrm>
              <a:off x="2430627" y="2016785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400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7" name="object 6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78" y="2239505"/>
              <a:ext cx="70717" cy="70717"/>
            </a:xfrm>
            <a:prstGeom prst="rect">
              <a:avLst/>
            </a:prstGeom>
          </p:spPr>
        </p:pic>
      </p:grpSp>
      <p:sp>
        <p:nvSpPr>
          <p:cNvPr id="68" name="object 68"/>
          <p:cNvSpPr txBox="1"/>
          <p:nvPr/>
        </p:nvSpPr>
        <p:spPr>
          <a:xfrm>
            <a:off x="3042920" y="1985611"/>
            <a:ext cx="5207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35" dirty="0">
                <a:latin typeface="Tahoma"/>
                <a:cs typeface="Tahoma"/>
              </a:rPr>
              <a:t>Européen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66777" y="2168492"/>
            <a:ext cx="8089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Tahoma"/>
                <a:cs typeface="Tahoma"/>
              </a:rPr>
              <a:t>Table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vérité</a:t>
            </a:r>
            <a:endParaRPr sz="1000">
              <a:latin typeface="Tahoma"/>
              <a:cs typeface="Tahoma"/>
            </a:endParaRPr>
          </a:p>
        </p:txBody>
      </p:sp>
      <p:graphicFrame>
        <p:nvGraphicFramePr>
          <p:cNvPr id="70" name="object 70"/>
          <p:cNvGraphicFramePr>
            <a:graphicFrameLocks noGrp="1"/>
          </p:cNvGraphicFramePr>
          <p:nvPr/>
        </p:nvGraphicFramePr>
        <p:xfrm>
          <a:off x="1947519" y="2358161"/>
          <a:ext cx="1043940" cy="470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6845"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1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Entrée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Sortie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r>
                        <a:rPr sz="1000" spc="-5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1934" y="186484"/>
            <a:ext cx="21145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Architecture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des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ordinateurs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5688" y="824865"/>
            <a:ext cx="4513580" cy="2298700"/>
            <a:chOff x="75688" y="824865"/>
            <a:chExt cx="4513580" cy="2298700"/>
          </a:xfrm>
        </p:grpSpPr>
        <p:sp>
          <p:nvSpPr>
            <p:cNvPr id="5" name="object 5"/>
            <p:cNvSpPr/>
            <p:nvPr/>
          </p:nvSpPr>
          <p:spPr>
            <a:xfrm>
              <a:off x="75689" y="824865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01003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207"/>
                  </a:moveTo>
                  <a:lnTo>
                    <a:pt x="4456941" y="5207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207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01206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01841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2476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3111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31024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1089"/>
                  </a:lnTo>
                  <a:lnTo>
                    <a:pt x="4456938" y="31089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3010310"/>
              <a:ext cx="112713" cy="11271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997610"/>
              <a:ext cx="125412" cy="12541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305347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306825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0746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0809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0873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0936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1000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1063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112704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6"/>
                  </a:moveTo>
                  <a:lnTo>
                    <a:pt x="4304535" y="5526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6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868985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872160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875335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878510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881685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4"/>
                  </a:lnTo>
                  <a:lnTo>
                    <a:pt x="26936" y="65036"/>
                  </a:lnTo>
                  <a:lnTo>
                    <a:pt x="35104" y="52925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884860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4"/>
                  </a:lnTo>
                  <a:lnTo>
                    <a:pt x="24696" y="59616"/>
                  </a:lnTo>
                  <a:lnTo>
                    <a:pt x="32180" y="48515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888035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89"/>
                  </a:lnTo>
                  <a:lnTo>
                    <a:pt x="22447" y="9297"/>
                  </a:lnTo>
                  <a:lnTo>
                    <a:pt x="12354" y="2494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91210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3"/>
                  </a:lnTo>
                  <a:lnTo>
                    <a:pt x="20202" y="48777"/>
                  </a:lnTo>
                  <a:lnTo>
                    <a:pt x="26328" y="39694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94385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0"/>
                  </a:lnTo>
                  <a:lnTo>
                    <a:pt x="17957" y="7437"/>
                  </a:lnTo>
                  <a:lnTo>
                    <a:pt x="9883" y="1995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97560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1"/>
                  </a:lnTo>
                  <a:lnTo>
                    <a:pt x="15713" y="6507"/>
                  </a:lnTo>
                  <a:lnTo>
                    <a:pt x="8648" y="1745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900735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903910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907085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910260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91343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916610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91343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918590"/>
              <a:ext cx="5715" cy="2098040"/>
            </a:xfrm>
            <a:custGeom>
              <a:avLst/>
              <a:gdLst/>
              <a:ahLst/>
              <a:cxnLst/>
              <a:rect l="l" t="t" r="r" b="b"/>
              <a:pathLst>
                <a:path w="5714" h="2098040">
                  <a:moveTo>
                    <a:pt x="5702" y="0"/>
                  </a:moveTo>
                  <a:lnTo>
                    <a:pt x="0" y="0"/>
                  </a:lnTo>
                  <a:lnTo>
                    <a:pt x="0" y="2098040"/>
                  </a:lnTo>
                  <a:lnTo>
                    <a:pt x="5702" y="209804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91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1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92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43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4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5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6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46" y="918591"/>
              <a:ext cx="5080" cy="2098040"/>
            </a:xfrm>
            <a:custGeom>
              <a:avLst/>
              <a:gdLst/>
              <a:ahLst/>
              <a:cxnLst/>
              <a:rect l="l" t="t" r="r" b="b"/>
              <a:pathLst>
                <a:path w="5079" h="2098040">
                  <a:moveTo>
                    <a:pt x="5083" y="0"/>
                  </a:moveTo>
                  <a:lnTo>
                    <a:pt x="0" y="0"/>
                  </a:lnTo>
                  <a:lnTo>
                    <a:pt x="0" y="2098040"/>
                  </a:lnTo>
                  <a:lnTo>
                    <a:pt x="5083" y="2098040"/>
                  </a:lnTo>
                  <a:lnTo>
                    <a:pt x="5083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54735"/>
              <a:ext cx="4457065" cy="2012314"/>
            </a:xfrm>
            <a:custGeom>
              <a:avLst/>
              <a:gdLst/>
              <a:ahLst/>
              <a:cxnLst/>
              <a:rect l="l" t="t" r="r" b="b"/>
              <a:pathLst>
                <a:path w="4457065" h="2012314">
                  <a:moveTo>
                    <a:pt x="4456610" y="0"/>
                  </a:moveTo>
                  <a:lnTo>
                    <a:pt x="0" y="0"/>
                  </a:lnTo>
                  <a:lnTo>
                    <a:pt x="0" y="1961131"/>
                  </a:lnTo>
                  <a:lnTo>
                    <a:pt x="4009" y="1980856"/>
                  </a:lnTo>
                  <a:lnTo>
                    <a:pt x="14924" y="1997008"/>
                  </a:lnTo>
                  <a:lnTo>
                    <a:pt x="31079" y="2007923"/>
                  </a:lnTo>
                  <a:lnTo>
                    <a:pt x="50804" y="2011931"/>
                  </a:lnTo>
                  <a:lnTo>
                    <a:pt x="4405810" y="2011931"/>
                  </a:lnTo>
                  <a:lnTo>
                    <a:pt x="4425535" y="2007923"/>
                  </a:lnTo>
                  <a:lnTo>
                    <a:pt x="4441688" y="1997008"/>
                  </a:lnTo>
                  <a:lnTo>
                    <a:pt x="4452602" y="1980856"/>
                  </a:lnTo>
                  <a:lnTo>
                    <a:pt x="4456610" y="1961131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907084"/>
              <a:ext cx="0" cy="2127885"/>
            </a:xfrm>
            <a:custGeom>
              <a:avLst/>
              <a:gdLst/>
              <a:ahLst/>
              <a:cxnLst/>
              <a:rect l="l" t="t" r="r" b="b"/>
              <a:pathLst>
                <a:path h="2127885">
                  <a:moveTo>
                    <a:pt x="0" y="212783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9438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8168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86898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49934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099547"/>
              <a:ext cx="70717" cy="70726"/>
            </a:xfrm>
            <a:prstGeom prst="rect">
              <a:avLst/>
            </a:prstGeom>
          </p:spPr>
        </p:pic>
      </p:grpSp>
      <p:sp>
        <p:nvSpPr>
          <p:cNvPr id="56" name="object 56"/>
          <p:cNvSpPr txBox="1"/>
          <p:nvPr/>
        </p:nvSpPr>
        <p:spPr>
          <a:xfrm>
            <a:off x="113794" y="752287"/>
            <a:ext cx="2471420" cy="45402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Opérateur</a:t>
            </a:r>
            <a:r>
              <a:rPr sz="1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et</a:t>
            </a:r>
            <a:endParaRPr sz="1200">
              <a:latin typeface="Arial"/>
              <a:cs typeface="Arial"/>
            </a:endParaRPr>
          </a:p>
          <a:p>
            <a:pPr marL="265430">
              <a:lnSpc>
                <a:spcPct val="100000"/>
              </a:lnSpc>
              <a:spcBef>
                <a:spcPts val="330"/>
              </a:spcBef>
            </a:pPr>
            <a:r>
              <a:rPr sz="1000" dirty="0">
                <a:latin typeface="Tahoma"/>
                <a:cs typeface="Tahoma"/>
              </a:rPr>
              <a:t>Vaut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1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lorsque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i="1" dirty="0">
                <a:latin typeface="Calibri"/>
                <a:cs typeface="Calibri"/>
              </a:rPr>
              <a:t>deux</a:t>
            </a:r>
            <a:r>
              <a:rPr sz="1000" i="1" spc="150" dirty="0">
                <a:latin typeface="Calibri"/>
                <a:cs typeface="Calibri"/>
              </a:rPr>
              <a:t> </a:t>
            </a:r>
            <a:r>
              <a:rPr sz="1000" spc="-50" dirty="0">
                <a:latin typeface="Tahoma"/>
                <a:cs typeface="Tahoma"/>
              </a:rPr>
              <a:t>entrées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valent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un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24865"/>
            <a:ext cx="4513580" cy="2298700"/>
            <a:chOff x="75688" y="824865"/>
            <a:chExt cx="4513580" cy="2298700"/>
          </a:xfrm>
        </p:grpSpPr>
        <p:sp>
          <p:nvSpPr>
            <p:cNvPr id="5" name="object 5"/>
            <p:cNvSpPr/>
            <p:nvPr/>
          </p:nvSpPr>
          <p:spPr>
            <a:xfrm>
              <a:off x="75689" y="824865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01003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207"/>
                  </a:moveTo>
                  <a:lnTo>
                    <a:pt x="4456941" y="5207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207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01206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01841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2476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3111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31024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1089"/>
                  </a:lnTo>
                  <a:lnTo>
                    <a:pt x="4456938" y="31089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3010310"/>
              <a:ext cx="112713" cy="11271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997610"/>
              <a:ext cx="125412" cy="12541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305347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306825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0746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0809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0873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0936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1000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1063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112704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6"/>
                  </a:moveTo>
                  <a:lnTo>
                    <a:pt x="4304535" y="5526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6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868985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872160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875335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878510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881685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4"/>
                  </a:lnTo>
                  <a:lnTo>
                    <a:pt x="26936" y="65036"/>
                  </a:lnTo>
                  <a:lnTo>
                    <a:pt x="35104" y="52925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884860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4"/>
                  </a:lnTo>
                  <a:lnTo>
                    <a:pt x="24696" y="59616"/>
                  </a:lnTo>
                  <a:lnTo>
                    <a:pt x="32180" y="48515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888035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89"/>
                  </a:lnTo>
                  <a:lnTo>
                    <a:pt x="22447" y="9297"/>
                  </a:lnTo>
                  <a:lnTo>
                    <a:pt x="12354" y="2494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91210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3"/>
                  </a:lnTo>
                  <a:lnTo>
                    <a:pt x="20202" y="48777"/>
                  </a:lnTo>
                  <a:lnTo>
                    <a:pt x="26328" y="39694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94385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0"/>
                  </a:lnTo>
                  <a:lnTo>
                    <a:pt x="17957" y="7437"/>
                  </a:lnTo>
                  <a:lnTo>
                    <a:pt x="9883" y="1995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97560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1"/>
                  </a:lnTo>
                  <a:lnTo>
                    <a:pt x="15713" y="6507"/>
                  </a:lnTo>
                  <a:lnTo>
                    <a:pt x="8648" y="1745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900735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903910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907085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910260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91343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916610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91343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918590"/>
              <a:ext cx="5715" cy="2098040"/>
            </a:xfrm>
            <a:custGeom>
              <a:avLst/>
              <a:gdLst/>
              <a:ahLst/>
              <a:cxnLst/>
              <a:rect l="l" t="t" r="r" b="b"/>
              <a:pathLst>
                <a:path w="5714" h="2098040">
                  <a:moveTo>
                    <a:pt x="5702" y="0"/>
                  </a:moveTo>
                  <a:lnTo>
                    <a:pt x="0" y="0"/>
                  </a:lnTo>
                  <a:lnTo>
                    <a:pt x="0" y="2098040"/>
                  </a:lnTo>
                  <a:lnTo>
                    <a:pt x="5702" y="209804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91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1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92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43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4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5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6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46" y="918591"/>
              <a:ext cx="5080" cy="2098040"/>
            </a:xfrm>
            <a:custGeom>
              <a:avLst/>
              <a:gdLst/>
              <a:ahLst/>
              <a:cxnLst/>
              <a:rect l="l" t="t" r="r" b="b"/>
              <a:pathLst>
                <a:path w="5079" h="2098040">
                  <a:moveTo>
                    <a:pt x="5083" y="0"/>
                  </a:moveTo>
                  <a:lnTo>
                    <a:pt x="0" y="0"/>
                  </a:lnTo>
                  <a:lnTo>
                    <a:pt x="0" y="2098040"/>
                  </a:lnTo>
                  <a:lnTo>
                    <a:pt x="5083" y="2098040"/>
                  </a:lnTo>
                  <a:lnTo>
                    <a:pt x="5083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54735"/>
              <a:ext cx="4457065" cy="2012314"/>
            </a:xfrm>
            <a:custGeom>
              <a:avLst/>
              <a:gdLst/>
              <a:ahLst/>
              <a:cxnLst/>
              <a:rect l="l" t="t" r="r" b="b"/>
              <a:pathLst>
                <a:path w="4457065" h="2012314">
                  <a:moveTo>
                    <a:pt x="4456610" y="0"/>
                  </a:moveTo>
                  <a:lnTo>
                    <a:pt x="0" y="0"/>
                  </a:lnTo>
                  <a:lnTo>
                    <a:pt x="0" y="1961131"/>
                  </a:lnTo>
                  <a:lnTo>
                    <a:pt x="4009" y="1980856"/>
                  </a:lnTo>
                  <a:lnTo>
                    <a:pt x="14924" y="1997008"/>
                  </a:lnTo>
                  <a:lnTo>
                    <a:pt x="31079" y="2007923"/>
                  </a:lnTo>
                  <a:lnTo>
                    <a:pt x="50804" y="2011931"/>
                  </a:lnTo>
                  <a:lnTo>
                    <a:pt x="4405810" y="2011931"/>
                  </a:lnTo>
                  <a:lnTo>
                    <a:pt x="4425535" y="2007923"/>
                  </a:lnTo>
                  <a:lnTo>
                    <a:pt x="4441688" y="1997008"/>
                  </a:lnTo>
                  <a:lnTo>
                    <a:pt x="4452602" y="1980856"/>
                  </a:lnTo>
                  <a:lnTo>
                    <a:pt x="4456610" y="1961131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907084"/>
              <a:ext cx="0" cy="2127885"/>
            </a:xfrm>
            <a:custGeom>
              <a:avLst/>
              <a:gdLst/>
              <a:ahLst/>
              <a:cxnLst/>
              <a:rect l="l" t="t" r="r" b="b"/>
              <a:pathLst>
                <a:path h="2127885">
                  <a:moveTo>
                    <a:pt x="0" y="212783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9438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8168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86898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49934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099547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290047"/>
              <a:ext cx="70717" cy="70726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13794" y="752287"/>
            <a:ext cx="2471420" cy="64452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Opérateur</a:t>
            </a:r>
            <a:r>
              <a:rPr sz="1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et</a:t>
            </a:r>
            <a:endParaRPr sz="1200">
              <a:latin typeface="Arial"/>
              <a:cs typeface="Arial"/>
            </a:endParaRPr>
          </a:p>
          <a:p>
            <a:pPr marL="265430" marR="5080">
              <a:lnSpc>
                <a:spcPct val="125000"/>
              </a:lnSpc>
              <a:spcBef>
                <a:spcPts val="30"/>
              </a:spcBef>
            </a:pPr>
            <a:r>
              <a:rPr sz="1000" dirty="0">
                <a:latin typeface="Tahoma"/>
                <a:cs typeface="Tahoma"/>
              </a:rPr>
              <a:t>Vaut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1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lorsque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i="1" dirty="0">
                <a:latin typeface="Calibri"/>
                <a:cs typeface="Calibri"/>
              </a:rPr>
              <a:t>deux</a:t>
            </a:r>
            <a:r>
              <a:rPr sz="1000" i="1" spc="150" dirty="0">
                <a:latin typeface="Calibri"/>
                <a:cs typeface="Calibri"/>
              </a:rPr>
              <a:t> </a:t>
            </a:r>
            <a:r>
              <a:rPr sz="1000" spc="-50" dirty="0">
                <a:latin typeface="Tahoma"/>
                <a:cs typeface="Tahoma"/>
              </a:rPr>
              <a:t>entrées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valent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un </a:t>
            </a:r>
            <a:r>
              <a:rPr sz="1000" spc="-30" dirty="0">
                <a:latin typeface="Tahoma"/>
                <a:cs typeface="Tahoma"/>
              </a:rPr>
              <a:t>Symbole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électronique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1278521" y="1428394"/>
            <a:ext cx="2379345" cy="466725"/>
            <a:chOff x="1278521" y="1428394"/>
            <a:chExt cx="2379345" cy="466725"/>
          </a:xfrm>
        </p:grpSpPr>
        <p:sp>
          <p:nvSpPr>
            <p:cNvPr id="59" name="object 59"/>
            <p:cNvSpPr/>
            <p:nvPr/>
          </p:nvSpPr>
          <p:spPr>
            <a:xfrm>
              <a:off x="1281061" y="1539405"/>
              <a:ext cx="554990" cy="201930"/>
            </a:xfrm>
            <a:custGeom>
              <a:avLst/>
              <a:gdLst/>
              <a:ahLst/>
              <a:cxnLst/>
              <a:rect l="l" t="t" r="r" b="b"/>
              <a:pathLst>
                <a:path w="554989" h="201930">
                  <a:moveTo>
                    <a:pt x="0" y="0"/>
                  </a:moveTo>
                  <a:lnTo>
                    <a:pt x="83172" y="0"/>
                  </a:lnTo>
                </a:path>
                <a:path w="554989" h="201930">
                  <a:moveTo>
                    <a:pt x="0" y="201599"/>
                  </a:moveTo>
                  <a:lnTo>
                    <a:pt x="83172" y="201599"/>
                  </a:lnTo>
                </a:path>
                <a:path w="554989" h="201930">
                  <a:moveTo>
                    <a:pt x="554405" y="100799"/>
                  </a:moveTo>
                  <a:lnTo>
                    <a:pt x="471246" y="100799"/>
                  </a:lnTo>
                </a:path>
              </a:pathLst>
            </a:custGeom>
            <a:ln w="50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364234" y="1438605"/>
              <a:ext cx="388620" cy="403225"/>
            </a:xfrm>
            <a:custGeom>
              <a:avLst/>
              <a:gdLst/>
              <a:ahLst/>
              <a:cxnLst/>
              <a:rect l="l" t="t" r="r" b="b"/>
              <a:pathLst>
                <a:path w="388619" h="403225">
                  <a:moveTo>
                    <a:pt x="0" y="0"/>
                  </a:moveTo>
                  <a:lnTo>
                    <a:pt x="0" y="403199"/>
                  </a:lnTo>
                  <a:lnTo>
                    <a:pt x="62947" y="400561"/>
                  </a:lnTo>
                  <a:lnTo>
                    <a:pt x="122660" y="392921"/>
                  </a:lnTo>
                  <a:lnTo>
                    <a:pt x="178341" y="380697"/>
                  </a:lnTo>
                  <a:lnTo>
                    <a:pt x="229190" y="364302"/>
                  </a:lnTo>
                  <a:lnTo>
                    <a:pt x="274408" y="344152"/>
                  </a:lnTo>
                  <a:lnTo>
                    <a:pt x="313197" y="320662"/>
                  </a:lnTo>
                  <a:lnTo>
                    <a:pt x="344757" y="294246"/>
                  </a:lnTo>
                  <a:lnTo>
                    <a:pt x="382994" y="234300"/>
                  </a:lnTo>
                  <a:lnTo>
                    <a:pt x="388073" y="201599"/>
                  </a:lnTo>
                  <a:lnTo>
                    <a:pt x="382994" y="168899"/>
                  </a:lnTo>
                  <a:lnTo>
                    <a:pt x="344757" y="108952"/>
                  </a:lnTo>
                  <a:lnTo>
                    <a:pt x="313197" y="82537"/>
                  </a:lnTo>
                  <a:lnTo>
                    <a:pt x="274408" y="59047"/>
                  </a:lnTo>
                  <a:lnTo>
                    <a:pt x="229190" y="38896"/>
                  </a:lnTo>
                  <a:lnTo>
                    <a:pt x="178341" y="22502"/>
                  </a:lnTo>
                  <a:lnTo>
                    <a:pt x="122660" y="10277"/>
                  </a:lnTo>
                  <a:lnTo>
                    <a:pt x="62947" y="2638"/>
                  </a:lnTo>
                  <a:lnTo>
                    <a:pt x="0" y="0"/>
                  </a:lnTo>
                  <a:close/>
                </a:path>
              </a:pathLst>
            </a:custGeom>
            <a:ln w="1012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430627" y="1431569"/>
              <a:ext cx="0" cy="460375"/>
            </a:xfrm>
            <a:custGeom>
              <a:avLst/>
              <a:gdLst/>
              <a:ahLst/>
              <a:cxnLst/>
              <a:rect l="l" t="t" r="r" b="b"/>
              <a:pathLst>
                <a:path h="460375">
                  <a:moveTo>
                    <a:pt x="0" y="460248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949410" y="1596402"/>
              <a:ext cx="706120" cy="163830"/>
            </a:xfrm>
            <a:custGeom>
              <a:avLst/>
              <a:gdLst/>
              <a:ahLst/>
              <a:cxnLst/>
              <a:rect l="l" t="t" r="r" b="b"/>
              <a:pathLst>
                <a:path w="706120" h="163830">
                  <a:moveTo>
                    <a:pt x="0" y="0"/>
                  </a:moveTo>
                  <a:lnTo>
                    <a:pt x="141109" y="0"/>
                  </a:lnTo>
                </a:path>
                <a:path w="706120" h="163830">
                  <a:moveTo>
                    <a:pt x="0" y="163804"/>
                  </a:moveTo>
                  <a:lnTo>
                    <a:pt x="141109" y="163804"/>
                  </a:lnTo>
                </a:path>
                <a:path w="706120" h="163830">
                  <a:moveTo>
                    <a:pt x="705599" y="81902"/>
                  </a:moveTo>
                  <a:lnTo>
                    <a:pt x="564476" y="81902"/>
                  </a:lnTo>
                </a:path>
              </a:pathLst>
            </a:custGeom>
            <a:ln w="50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3090519" y="1514509"/>
            <a:ext cx="423545" cy="327660"/>
          </a:xfrm>
          <a:prstGeom prst="rect">
            <a:avLst/>
          </a:prstGeom>
          <a:solidFill>
            <a:srgbClr val="FEFEFE"/>
          </a:solidFill>
          <a:ln w="10121">
            <a:solidFill>
              <a:srgbClr val="000000"/>
            </a:solidFill>
          </a:ln>
        </p:spPr>
        <p:txBody>
          <a:bodyPr vert="horz" wrap="square" lIns="0" tIns="806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35"/>
              </a:spcBef>
            </a:pPr>
            <a:r>
              <a:rPr sz="1000" spc="20" dirty="0">
                <a:latin typeface="Tahoma"/>
                <a:cs typeface="Tahoma"/>
              </a:rPr>
              <a:t>&amp;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282700" y="1859114"/>
            <a:ext cx="5530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Tahoma"/>
                <a:cs typeface="Tahoma"/>
              </a:rPr>
              <a:t>Américain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2430627" y="1891817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152400"/>
                </a:moveTo>
                <a:lnTo>
                  <a:pt x="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3042920" y="1859119"/>
            <a:ext cx="5207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35" dirty="0">
                <a:latin typeface="Tahoma"/>
                <a:cs typeface="Tahoma"/>
              </a:rPr>
              <a:t>Européen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24865"/>
            <a:ext cx="4513580" cy="2298700"/>
            <a:chOff x="75688" y="824865"/>
            <a:chExt cx="4513580" cy="2298700"/>
          </a:xfrm>
        </p:grpSpPr>
        <p:sp>
          <p:nvSpPr>
            <p:cNvPr id="5" name="object 5"/>
            <p:cNvSpPr/>
            <p:nvPr/>
          </p:nvSpPr>
          <p:spPr>
            <a:xfrm>
              <a:off x="75689" y="824865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01003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207"/>
                  </a:moveTo>
                  <a:lnTo>
                    <a:pt x="4456941" y="5207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207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01206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01841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2476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3111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31024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1089"/>
                  </a:lnTo>
                  <a:lnTo>
                    <a:pt x="4456938" y="31089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3010310"/>
              <a:ext cx="112713" cy="11271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997610"/>
              <a:ext cx="125412" cy="12541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305347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306825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0746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0809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0873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0936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1000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1063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112704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6"/>
                  </a:moveTo>
                  <a:lnTo>
                    <a:pt x="4304535" y="5526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6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868985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872160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875335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878510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881685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4"/>
                  </a:lnTo>
                  <a:lnTo>
                    <a:pt x="26936" y="65036"/>
                  </a:lnTo>
                  <a:lnTo>
                    <a:pt x="35104" y="52925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884860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4"/>
                  </a:lnTo>
                  <a:lnTo>
                    <a:pt x="24696" y="59616"/>
                  </a:lnTo>
                  <a:lnTo>
                    <a:pt x="32180" y="48515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888035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89"/>
                  </a:lnTo>
                  <a:lnTo>
                    <a:pt x="22447" y="9297"/>
                  </a:lnTo>
                  <a:lnTo>
                    <a:pt x="12354" y="2494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91210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3"/>
                  </a:lnTo>
                  <a:lnTo>
                    <a:pt x="20202" y="48777"/>
                  </a:lnTo>
                  <a:lnTo>
                    <a:pt x="26328" y="39694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94385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0"/>
                  </a:lnTo>
                  <a:lnTo>
                    <a:pt x="17957" y="7437"/>
                  </a:lnTo>
                  <a:lnTo>
                    <a:pt x="9883" y="1995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97560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1"/>
                  </a:lnTo>
                  <a:lnTo>
                    <a:pt x="15713" y="6507"/>
                  </a:lnTo>
                  <a:lnTo>
                    <a:pt x="8648" y="1745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900735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903910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907085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910260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91343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916610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91343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918590"/>
              <a:ext cx="5715" cy="2098040"/>
            </a:xfrm>
            <a:custGeom>
              <a:avLst/>
              <a:gdLst/>
              <a:ahLst/>
              <a:cxnLst/>
              <a:rect l="l" t="t" r="r" b="b"/>
              <a:pathLst>
                <a:path w="5714" h="2098040">
                  <a:moveTo>
                    <a:pt x="5702" y="0"/>
                  </a:moveTo>
                  <a:lnTo>
                    <a:pt x="0" y="0"/>
                  </a:lnTo>
                  <a:lnTo>
                    <a:pt x="0" y="2098040"/>
                  </a:lnTo>
                  <a:lnTo>
                    <a:pt x="5702" y="209804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91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1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92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43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4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5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6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46" y="918591"/>
              <a:ext cx="5080" cy="2098040"/>
            </a:xfrm>
            <a:custGeom>
              <a:avLst/>
              <a:gdLst/>
              <a:ahLst/>
              <a:cxnLst/>
              <a:rect l="l" t="t" r="r" b="b"/>
              <a:pathLst>
                <a:path w="5079" h="2098040">
                  <a:moveTo>
                    <a:pt x="5083" y="0"/>
                  </a:moveTo>
                  <a:lnTo>
                    <a:pt x="0" y="0"/>
                  </a:lnTo>
                  <a:lnTo>
                    <a:pt x="0" y="2098040"/>
                  </a:lnTo>
                  <a:lnTo>
                    <a:pt x="5083" y="2098040"/>
                  </a:lnTo>
                  <a:lnTo>
                    <a:pt x="5083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54735"/>
              <a:ext cx="4457065" cy="2012314"/>
            </a:xfrm>
            <a:custGeom>
              <a:avLst/>
              <a:gdLst/>
              <a:ahLst/>
              <a:cxnLst/>
              <a:rect l="l" t="t" r="r" b="b"/>
              <a:pathLst>
                <a:path w="4457065" h="2012314">
                  <a:moveTo>
                    <a:pt x="4456610" y="0"/>
                  </a:moveTo>
                  <a:lnTo>
                    <a:pt x="0" y="0"/>
                  </a:lnTo>
                  <a:lnTo>
                    <a:pt x="0" y="1961131"/>
                  </a:lnTo>
                  <a:lnTo>
                    <a:pt x="4009" y="1980856"/>
                  </a:lnTo>
                  <a:lnTo>
                    <a:pt x="14924" y="1997008"/>
                  </a:lnTo>
                  <a:lnTo>
                    <a:pt x="31079" y="2007923"/>
                  </a:lnTo>
                  <a:lnTo>
                    <a:pt x="50804" y="2011931"/>
                  </a:lnTo>
                  <a:lnTo>
                    <a:pt x="4405810" y="2011931"/>
                  </a:lnTo>
                  <a:lnTo>
                    <a:pt x="4425535" y="2007923"/>
                  </a:lnTo>
                  <a:lnTo>
                    <a:pt x="4441688" y="1997008"/>
                  </a:lnTo>
                  <a:lnTo>
                    <a:pt x="4452602" y="1980856"/>
                  </a:lnTo>
                  <a:lnTo>
                    <a:pt x="4456610" y="1961131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907084"/>
              <a:ext cx="0" cy="2127885"/>
            </a:xfrm>
            <a:custGeom>
              <a:avLst/>
              <a:gdLst/>
              <a:ahLst/>
              <a:cxnLst/>
              <a:rect l="l" t="t" r="r" b="b"/>
              <a:pathLst>
                <a:path h="2127885">
                  <a:moveTo>
                    <a:pt x="0" y="212783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9438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8168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86898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49934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099547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290047"/>
              <a:ext cx="70717" cy="70726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13794" y="752287"/>
            <a:ext cx="2471420" cy="64452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Opérateur</a:t>
            </a:r>
            <a:r>
              <a:rPr sz="1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et</a:t>
            </a:r>
            <a:endParaRPr sz="1200">
              <a:latin typeface="Arial"/>
              <a:cs typeface="Arial"/>
            </a:endParaRPr>
          </a:p>
          <a:p>
            <a:pPr marL="265430" marR="5080">
              <a:lnSpc>
                <a:spcPct val="125000"/>
              </a:lnSpc>
              <a:spcBef>
                <a:spcPts val="30"/>
              </a:spcBef>
            </a:pPr>
            <a:r>
              <a:rPr sz="1000" dirty="0">
                <a:latin typeface="Tahoma"/>
                <a:cs typeface="Tahoma"/>
              </a:rPr>
              <a:t>Vaut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1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lorsque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i="1" dirty="0">
                <a:latin typeface="Calibri"/>
                <a:cs typeface="Calibri"/>
              </a:rPr>
              <a:t>deux</a:t>
            </a:r>
            <a:r>
              <a:rPr sz="1000" i="1" spc="150" dirty="0">
                <a:latin typeface="Calibri"/>
                <a:cs typeface="Calibri"/>
              </a:rPr>
              <a:t> </a:t>
            </a:r>
            <a:r>
              <a:rPr sz="1000" spc="-50" dirty="0">
                <a:latin typeface="Tahoma"/>
                <a:cs typeface="Tahoma"/>
              </a:rPr>
              <a:t>entrées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valent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un </a:t>
            </a:r>
            <a:r>
              <a:rPr sz="1000" spc="-30" dirty="0">
                <a:latin typeface="Tahoma"/>
                <a:cs typeface="Tahoma"/>
              </a:rPr>
              <a:t>Symbole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électronique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1278521" y="1428394"/>
            <a:ext cx="2379345" cy="466725"/>
            <a:chOff x="1278521" y="1428394"/>
            <a:chExt cx="2379345" cy="466725"/>
          </a:xfrm>
        </p:grpSpPr>
        <p:sp>
          <p:nvSpPr>
            <p:cNvPr id="59" name="object 59"/>
            <p:cNvSpPr/>
            <p:nvPr/>
          </p:nvSpPr>
          <p:spPr>
            <a:xfrm>
              <a:off x="1281061" y="1539405"/>
              <a:ext cx="554990" cy="201930"/>
            </a:xfrm>
            <a:custGeom>
              <a:avLst/>
              <a:gdLst/>
              <a:ahLst/>
              <a:cxnLst/>
              <a:rect l="l" t="t" r="r" b="b"/>
              <a:pathLst>
                <a:path w="554989" h="201930">
                  <a:moveTo>
                    <a:pt x="0" y="0"/>
                  </a:moveTo>
                  <a:lnTo>
                    <a:pt x="83172" y="0"/>
                  </a:lnTo>
                </a:path>
                <a:path w="554989" h="201930">
                  <a:moveTo>
                    <a:pt x="0" y="201599"/>
                  </a:moveTo>
                  <a:lnTo>
                    <a:pt x="83172" y="201599"/>
                  </a:lnTo>
                </a:path>
                <a:path w="554989" h="201930">
                  <a:moveTo>
                    <a:pt x="554405" y="100799"/>
                  </a:moveTo>
                  <a:lnTo>
                    <a:pt x="471246" y="100799"/>
                  </a:lnTo>
                </a:path>
              </a:pathLst>
            </a:custGeom>
            <a:ln w="50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364234" y="1438605"/>
              <a:ext cx="388620" cy="403225"/>
            </a:xfrm>
            <a:custGeom>
              <a:avLst/>
              <a:gdLst/>
              <a:ahLst/>
              <a:cxnLst/>
              <a:rect l="l" t="t" r="r" b="b"/>
              <a:pathLst>
                <a:path w="388619" h="403225">
                  <a:moveTo>
                    <a:pt x="0" y="0"/>
                  </a:moveTo>
                  <a:lnTo>
                    <a:pt x="0" y="403199"/>
                  </a:lnTo>
                  <a:lnTo>
                    <a:pt x="62947" y="400561"/>
                  </a:lnTo>
                  <a:lnTo>
                    <a:pt x="122660" y="392921"/>
                  </a:lnTo>
                  <a:lnTo>
                    <a:pt x="178341" y="380697"/>
                  </a:lnTo>
                  <a:lnTo>
                    <a:pt x="229190" y="364302"/>
                  </a:lnTo>
                  <a:lnTo>
                    <a:pt x="274408" y="344152"/>
                  </a:lnTo>
                  <a:lnTo>
                    <a:pt x="313197" y="320662"/>
                  </a:lnTo>
                  <a:lnTo>
                    <a:pt x="344757" y="294246"/>
                  </a:lnTo>
                  <a:lnTo>
                    <a:pt x="382994" y="234300"/>
                  </a:lnTo>
                  <a:lnTo>
                    <a:pt x="388073" y="201599"/>
                  </a:lnTo>
                  <a:lnTo>
                    <a:pt x="382994" y="168899"/>
                  </a:lnTo>
                  <a:lnTo>
                    <a:pt x="344757" y="108952"/>
                  </a:lnTo>
                  <a:lnTo>
                    <a:pt x="313197" y="82537"/>
                  </a:lnTo>
                  <a:lnTo>
                    <a:pt x="274408" y="59047"/>
                  </a:lnTo>
                  <a:lnTo>
                    <a:pt x="229190" y="38896"/>
                  </a:lnTo>
                  <a:lnTo>
                    <a:pt x="178341" y="22502"/>
                  </a:lnTo>
                  <a:lnTo>
                    <a:pt x="122660" y="10277"/>
                  </a:lnTo>
                  <a:lnTo>
                    <a:pt x="62947" y="2638"/>
                  </a:lnTo>
                  <a:lnTo>
                    <a:pt x="0" y="0"/>
                  </a:lnTo>
                  <a:close/>
                </a:path>
              </a:pathLst>
            </a:custGeom>
            <a:ln w="1012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430627" y="1431569"/>
              <a:ext cx="0" cy="460375"/>
            </a:xfrm>
            <a:custGeom>
              <a:avLst/>
              <a:gdLst/>
              <a:ahLst/>
              <a:cxnLst/>
              <a:rect l="l" t="t" r="r" b="b"/>
              <a:pathLst>
                <a:path h="460375">
                  <a:moveTo>
                    <a:pt x="0" y="460248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949410" y="1596402"/>
              <a:ext cx="706120" cy="163830"/>
            </a:xfrm>
            <a:custGeom>
              <a:avLst/>
              <a:gdLst/>
              <a:ahLst/>
              <a:cxnLst/>
              <a:rect l="l" t="t" r="r" b="b"/>
              <a:pathLst>
                <a:path w="706120" h="163830">
                  <a:moveTo>
                    <a:pt x="0" y="0"/>
                  </a:moveTo>
                  <a:lnTo>
                    <a:pt x="141109" y="0"/>
                  </a:lnTo>
                </a:path>
                <a:path w="706120" h="163830">
                  <a:moveTo>
                    <a:pt x="0" y="163804"/>
                  </a:moveTo>
                  <a:lnTo>
                    <a:pt x="141109" y="163804"/>
                  </a:lnTo>
                </a:path>
                <a:path w="706120" h="163830">
                  <a:moveTo>
                    <a:pt x="705599" y="81902"/>
                  </a:moveTo>
                  <a:lnTo>
                    <a:pt x="564476" y="81902"/>
                  </a:lnTo>
                </a:path>
              </a:pathLst>
            </a:custGeom>
            <a:ln w="50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3090519" y="1514509"/>
            <a:ext cx="423545" cy="327660"/>
          </a:xfrm>
          <a:prstGeom prst="rect">
            <a:avLst/>
          </a:prstGeom>
          <a:solidFill>
            <a:srgbClr val="FEFEFE"/>
          </a:solidFill>
          <a:ln w="10121">
            <a:solidFill>
              <a:srgbClr val="000000"/>
            </a:solidFill>
          </a:ln>
        </p:spPr>
        <p:txBody>
          <a:bodyPr vert="horz" wrap="square" lIns="0" tIns="806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35"/>
              </a:spcBef>
            </a:pPr>
            <a:r>
              <a:rPr sz="1000" spc="20" dirty="0">
                <a:latin typeface="Tahoma"/>
                <a:cs typeface="Tahoma"/>
              </a:rPr>
              <a:t>&amp;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282700" y="1859114"/>
            <a:ext cx="5530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Tahoma"/>
                <a:cs typeface="Tahoma"/>
              </a:rPr>
              <a:t>Américain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65" name="object 65"/>
          <p:cNvGrpSpPr/>
          <p:nvPr/>
        </p:nvGrpSpPr>
        <p:grpSpPr>
          <a:xfrm>
            <a:off x="250478" y="1891817"/>
            <a:ext cx="2183765" cy="294005"/>
            <a:chOff x="250478" y="1891817"/>
            <a:chExt cx="2183765" cy="294005"/>
          </a:xfrm>
        </p:grpSpPr>
        <p:sp>
          <p:nvSpPr>
            <p:cNvPr id="66" name="object 66"/>
            <p:cNvSpPr/>
            <p:nvPr/>
          </p:nvSpPr>
          <p:spPr>
            <a:xfrm>
              <a:off x="2430627" y="1891817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400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7" name="object 6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2114531"/>
              <a:ext cx="70717" cy="70726"/>
            </a:xfrm>
            <a:prstGeom prst="rect">
              <a:avLst/>
            </a:prstGeom>
          </p:spPr>
        </p:pic>
      </p:grpSp>
      <p:sp>
        <p:nvSpPr>
          <p:cNvPr id="68" name="object 68"/>
          <p:cNvSpPr txBox="1"/>
          <p:nvPr/>
        </p:nvSpPr>
        <p:spPr>
          <a:xfrm>
            <a:off x="3042920" y="1859119"/>
            <a:ext cx="5207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35" dirty="0">
                <a:latin typeface="Tahoma"/>
                <a:cs typeface="Tahoma"/>
              </a:rPr>
              <a:t>Européen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66777" y="2043523"/>
            <a:ext cx="8089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Tahoma"/>
                <a:cs typeface="Tahoma"/>
              </a:rPr>
              <a:t>Table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vérité</a:t>
            </a:r>
            <a:endParaRPr sz="1000">
              <a:latin typeface="Tahoma"/>
              <a:cs typeface="Tahoma"/>
            </a:endParaRPr>
          </a:p>
        </p:txBody>
      </p:sp>
      <p:graphicFrame>
        <p:nvGraphicFramePr>
          <p:cNvPr id="70" name="object 70"/>
          <p:cNvGraphicFramePr>
            <a:graphicFrameLocks noGrp="1"/>
          </p:cNvGraphicFramePr>
          <p:nvPr/>
        </p:nvGraphicFramePr>
        <p:xfrm>
          <a:off x="1592427" y="2231669"/>
          <a:ext cx="1754505" cy="784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2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6845"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25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Entrée</a:t>
                      </a:r>
                      <a:r>
                        <a:rPr sz="1000" spc="-4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065"/>
                        </a:lnSpc>
                      </a:pPr>
                      <a:r>
                        <a:rPr sz="1000" spc="-25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Entrée</a:t>
                      </a:r>
                      <a:r>
                        <a:rPr sz="1000" spc="-4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Sortie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56869"/>
            <a:ext cx="4513580" cy="2220595"/>
            <a:chOff x="75688" y="856869"/>
            <a:chExt cx="4513580" cy="2220595"/>
          </a:xfrm>
        </p:grpSpPr>
        <p:sp>
          <p:nvSpPr>
            <p:cNvPr id="5" name="object 5"/>
            <p:cNvSpPr/>
            <p:nvPr/>
          </p:nvSpPr>
          <p:spPr>
            <a:xfrm>
              <a:off x="75689" y="856869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031621"/>
              <a:ext cx="4457065" cy="5080"/>
            </a:xfrm>
            <a:custGeom>
              <a:avLst/>
              <a:gdLst/>
              <a:ahLst/>
              <a:cxnLst/>
              <a:rect l="l" t="t" r="r" b="b"/>
              <a:pathLst>
                <a:path w="4457065" h="5080">
                  <a:moveTo>
                    <a:pt x="0" y="4953"/>
                  </a:moveTo>
                  <a:lnTo>
                    <a:pt x="4456941" y="4953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4953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033399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039749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4609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5244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52360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073"/>
                  </a:lnTo>
                  <a:lnTo>
                    <a:pt x="4456938" y="30073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964590"/>
              <a:ext cx="112713" cy="11271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951890"/>
              <a:ext cx="125412" cy="12541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300775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30225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0288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0352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0415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0479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0542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0606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066984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6"/>
                  </a:moveTo>
                  <a:lnTo>
                    <a:pt x="4304535" y="5526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6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900938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904113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907288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910463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913638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916813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919988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923163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926338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929513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932688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935863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939038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942213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9453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948563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9453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951623"/>
              <a:ext cx="6350" cy="2019300"/>
            </a:xfrm>
            <a:custGeom>
              <a:avLst/>
              <a:gdLst/>
              <a:ahLst/>
              <a:cxnLst/>
              <a:rect l="l" t="t" r="r" b="b"/>
              <a:pathLst>
                <a:path w="6350" h="2019300">
                  <a:moveTo>
                    <a:pt x="5727" y="0"/>
                  </a:moveTo>
                  <a:lnTo>
                    <a:pt x="0" y="0"/>
                  </a:lnTo>
                  <a:lnTo>
                    <a:pt x="0" y="2019300"/>
                  </a:lnTo>
                  <a:lnTo>
                    <a:pt x="5727" y="2019300"/>
                  </a:lnTo>
                  <a:lnTo>
                    <a:pt x="5727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25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8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5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4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9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54" y="951611"/>
              <a:ext cx="5080" cy="2019300"/>
            </a:xfrm>
            <a:custGeom>
              <a:avLst/>
              <a:gdLst/>
              <a:ahLst/>
              <a:cxnLst/>
              <a:rect l="l" t="t" r="r" b="b"/>
              <a:pathLst>
                <a:path w="5079" h="2019300">
                  <a:moveTo>
                    <a:pt x="5075" y="0"/>
                  </a:moveTo>
                  <a:lnTo>
                    <a:pt x="0" y="0"/>
                  </a:lnTo>
                  <a:lnTo>
                    <a:pt x="0" y="2019300"/>
                  </a:lnTo>
                  <a:lnTo>
                    <a:pt x="5075" y="2019300"/>
                  </a:lnTo>
                  <a:lnTo>
                    <a:pt x="507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76159"/>
              <a:ext cx="4457065" cy="1945005"/>
            </a:xfrm>
            <a:custGeom>
              <a:avLst/>
              <a:gdLst/>
              <a:ahLst/>
              <a:cxnLst/>
              <a:rect l="l" t="t" r="r" b="b"/>
              <a:pathLst>
                <a:path w="4457065" h="1945005">
                  <a:moveTo>
                    <a:pt x="4456610" y="0"/>
                  </a:moveTo>
                  <a:lnTo>
                    <a:pt x="0" y="0"/>
                  </a:lnTo>
                  <a:lnTo>
                    <a:pt x="0" y="1893986"/>
                  </a:lnTo>
                  <a:lnTo>
                    <a:pt x="4009" y="1913711"/>
                  </a:lnTo>
                  <a:lnTo>
                    <a:pt x="14924" y="1929864"/>
                  </a:lnTo>
                  <a:lnTo>
                    <a:pt x="31079" y="1940778"/>
                  </a:lnTo>
                  <a:lnTo>
                    <a:pt x="50804" y="1944786"/>
                  </a:lnTo>
                  <a:lnTo>
                    <a:pt x="4405810" y="1944786"/>
                  </a:lnTo>
                  <a:lnTo>
                    <a:pt x="4425535" y="1940778"/>
                  </a:lnTo>
                  <a:lnTo>
                    <a:pt x="4441688" y="1929864"/>
                  </a:lnTo>
                  <a:lnTo>
                    <a:pt x="4452602" y="1913711"/>
                  </a:lnTo>
                  <a:lnTo>
                    <a:pt x="4456610" y="1893986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939038"/>
              <a:ext cx="0" cy="2050414"/>
            </a:xfrm>
            <a:custGeom>
              <a:avLst/>
              <a:gdLst/>
              <a:ahLst/>
              <a:cxnLst/>
              <a:rect l="l" t="t" r="r" b="b"/>
              <a:pathLst>
                <a:path h="2050414">
                  <a:moveTo>
                    <a:pt x="0" y="205015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9263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9136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9009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8188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120883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600943"/>
              <a:ext cx="70717" cy="70726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13794" y="797092"/>
            <a:ext cx="4234815" cy="91059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Modèle</a:t>
            </a:r>
            <a:r>
              <a:rPr sz="1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Von</a:t>
            </a:r>
            <a:r>
              <a:rPr sz="12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Neumann</a:t>
            </a:r>
            <a:endParaRPr sz="1200">
              <a:latin typeface="Calibri"/>
              <a:cs typeface="Calibri"/>
            </a:endParaRPr>
          </a:p>
          <a:p>
            <a:pPr marL="265430" marR="5080">
              <a:lnSpc>
                <a:spcPct val="99500"/>
              </a:lnSpc>
              <a:spcBef>
                <a:spcPts val="254"/>
              </a:spcBef>
            </a:pPr>
            <a:r>
              <a:rPr sz="1000" spc="-20" dirty="0">
                <a:latin typeface="Tahoma"/>
                <a:cs typeface="Tahoma"/>
              </a:rPr>
              <a:t>Les</a:t>
            </a:r>
            <a:r>
              <a:rPr sz="1000" spc="-40" dirty="0">
                <a:latin typeface="Tahoma"/>
                <a:cs typeface="Tahoma"/>
              </a:rPr>
              <a:t> ordinateurs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modernes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sont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construits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autour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d’un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modèle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défini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par</a:t>
            </a:r>
            <a:r>
              <a:rPr sz="1000" spc="-25" dirty="0">
                <a:latin typeface="Tahoma"/>
                <a:cs typeface="Tahoma"/>
              </a:rPr>
              <a:t> le </a:t>
            </a:r>
            <a:r>
              <a:rPr sz="1000" spc="-35" dirty="0">
                <a:latin typeface="Tahoma"/>
                <a:cs typeface="Tahoma"/>
              </a:rPr>
              <a:t>mathématicien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John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Von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Neumann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1945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appelé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FF"/>
                </a:solidFill>
                <a:latin typeface="Tahoma"/>
                <a:cs typeface="Tahoma"/>
              </a:rPr>
              <a:t>Architecture</a:t>
            </a:r>
            <a:r>
              <a:rPr sz="1000" spc="-1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FF"/>
                </a:solidFill>
                <a:latin typeface="Tahoma"/>
                <a:cs typeface="Tahoma"/>
              </a:rPr>
              <a:t>de</a:t>
            </a:r>
            <a:r>
              <a:rPr sz="1000" spc="-25" dirty="0">
                <a:solidFill>
                  <a:srgbClr val="0000FF"/>
                </a:solidFill>
                <a:latin typeface="Tahoma"/>
                <a:cs typeface="Tahoma"/>
              </a:rPr>
              <a:t> Von </a:t>
            </a:r>
            <a:r>
              <a:rPr sz="1000" spc="-10" dirty="0">
                <a:solidFill>
                  <a:srgbClr val="0000FF"/>
                </a:solidFill>
                <a:latin typeface="Tahoma"/>
                <a:cs typeface="Tahoma"/>
              </a:rPr>
              <a:t>Neumann</a:t>
            </a:r>
            <a:r>
              <a:rPr sz="1000" spc="-10" dirty="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  <a:spcBef>
                <a:spcPts val="195"/>
              </a:spcBef>
            </a:pPr>
            <a:r>
              <a:rPr sz="1000" spc="-20" dirty="0">
                <a:latin typeface="Tahoma"/>
                <a:cs typeface="Tahoma"/>
              </a:rPr>
              <a:t>Dans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ce </a:t>
            </a:r>
            <a:r>
              <a:rPr sz="1000" spc="-35" dirty="0">
                <a:latin typeface="Tahoma"/>
                <a:cs typeface="Tahoma"/>
              </a:rPr>
              <a:t>modèle,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l’ordinateur </a:t>
            </a:r>
            <a:r>
              <a:rPr sz="1000" spc="-75" dirty="0">
                <a:latin typeface="Tahoma"/>
                <a:cs typeface="Tahoma"/>
              </a:rPr>
              <a:t>se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décompose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5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parties</a:t>
            </a:r>
            <a:r>
              <a:rPr sz="1000" spc="-25" dirty="0">
                <a:latin typeface="Tahoma"/>
                <a:cs typeface="Tahoma"/>
              </a:rPr>
              <a:t> distinctes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  <p:pic>
        <p:nvPicPr>
          <p:cNvPr id="58" name="object 5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6277" y="1739866"/>
            <a:ext cx="123764" cy="123764"/>
          </a:xfrm>
          <a:prstGeom prst="rect">
            <a:avLst/>
          </a:prstGeom>
        </p:spPr>
      </p:pic>
      <p:sp>
        <p:nvSpPr>
          <p:cNvPr id="59" name="object 59"/>
          <p:cNvSpPr txBox="1"/>
          <p:nvPr/>
        </p:nvSpPr>
        <p:spPr>
          <a:xfrm>
            <a:off x="488657" y="1740213"/>
            <a:ext cx="5905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0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500">
              <a:latin typeface="Trebuchet MS"/>
              <a:cs typeface="Trebuchet MS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19759" y="1707180"/>
            <a:ext cx="3767454" cy="302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dirty="0">
                <a:latin typeface="Tahoma"/>
                <a:cs typeface="Tahoma"/>
              </a:rPr>
              <a:t>Les</a:t>
            </a:r>
            <a:r>
              <a:rPr sz="900" spc="-4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dispositifs</a:t>
            </a:r>
            <a:r>
              <a:rPr sz="900" spc="-20" dirty="0">
                <a:latin typeface="Tahoma"/>
                <a:cs typeface="Tahoma"/>
              </a:rPr>
              <a:t> d’</a:t>
            </a:r>
            <a:r>
              <a:rPr sz="900" spc="-20" dirty="0">
                <a:solidFill>
                  <a:srgbClr val="0000FF"/>
                </a:solidFill>
                <a:latin typeface="Tahoma"/>
                <a:cs typeface="Tahoma"/>
              </a:rPr>
              <a:t>entrée</a:t>
            </a:r>
            <a:r>
              <a:rPr sz="900" spc="-3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des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spc="-40" dirty="0">
                <a:latin typeface="Tahoma"/>
                <a:cs typeface="Tahoma"/>
              </a:rPr>
              <a:t>données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(ex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: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clavier, </a:t>
            </a:r>
            <a:r>
              <a:rPr sz="900" spc="-20" dirty="0">
                <a:latin typeface="Tahoma"/>
                <a:cs typeface="Tahoma"/>
              </a:rPr>
              <a:t>souris,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spc="-20" dirty="0">
                <a:latin typeface="Tahoma"/>
                <a:cs typeface="Tahoma"/>
              </a:rPr>
              <a:t>écran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tactile,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réseau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2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2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.),</a:t>
            </a:r>
            <a:endParaRPr sz="9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1934" y="186484"/>
            <a:ext cx="21145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Architecture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des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ordinateurs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5688" y="824865"/>
            <a:ext cx="4513580" cy="2298700"/>
            <a:chOff x="75688" y="824865"/>
            <a:chExt cx="4513580" cy="2298700"/>
          </a:xfrm>
        </p:grpSpPr>
        <p:sp>
          <p:nvSpPr>
            <p:cNvPr id="5" name="object 5"/>
            <p:cNvSpPr/>
            <p:nvPr/>
          </p:nvSpPr>
          <p:spPr>
            <a:xfrm>
              <a:off x="75689" y="824865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01003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207"/>
                  </a:moveTo>
                  <a:lnTo>
                    <a:pt x="4456941" y="5207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207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01206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01841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2476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3111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31024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1089"/>
                  </a:lnTo>
                  <a:lnTo>
                    <a:pt x="4456938" y="31089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3010310"/>
              <a:ext cx="112713" cy="11271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997610"/>
              <a:ext cx="125412" cy="12541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305347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306825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0746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0809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0873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0936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1000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1063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112704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6"/>
                  </a:moveTo>
                  <a:lnTo>
                    <a:pt x="4304535" y="5526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6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868985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872160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875335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878510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881685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4"/>
                  </a:lnTo>
                  <a:lnTo>
                    <a:pt x="26936" y="65036"/>
                  </a:lnTo>
                  <a:lnTo>
                    <a:pt x="35104" y="52925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884860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4"/>
                  </a:lnTo>
                  <a:lnTo>
                    <a:pt x="24696" y="59616"/>
                  </a:lnTo>
                  <a:lnTo>
                    <a:pt x="32180" y="48515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888035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89"/>
                  </a:lnTo>
                  <a:lnTo>
                    <a:pt x="22447" y="9297"/>
                  </a:lnTo>
                  <a:lnTo>
                    <a:pt x="12354" y="2494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91210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3"/>
                  </a:lnTo>
                  <a:lnTo>
                    <a:pt x="20202" y="48777"/>
                  </a:lnTo>
                  <a:lnTo>
                    <a:pt x="26328" y="39694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94385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0"/>
                  </a:lnTo>
                  <a:lnTo>
                    <a:pt x="17957" y="7437"/>
                  </a:lnTo>
                  <a:lnTo>
                    <a:pt x="9883" y="1995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97560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1"/>
                  </a:lnTo>
                  <a:lnTo>
                    <a:pt x="15713" y="6507"/>
                  </a:lnTo>
                  <a:lnTo>
                    <a:pt x="8648" y="1745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900735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903910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907085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910260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91343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916610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91343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918590"/>
              <a:ext cx="5715" cy="2098040"/>
            </a:xfrm>
            <a:custGeom>
              <a:avLst/>
              <a:gdLst/>
              <a:ahLst/>
              <a:cxnLst/>
              <a:rect l="l" t="t" r="r" b="b"/>
              <a:pathLst>
                <a:path w="5714" h="2098040">
                  <a:moveTo>
                    <a:pt x="5702" y="0"/>
                  </a:moveTo>
                  <a:lnTo>
                    <a:pt x="0" y="0"/>
                  </a:lnTo>
                  <a:lnTo>
                    <a:pt x="0" y="2098040"/>
                  </a:lnTo>
                  <a:lnTo>
                    <a:pt x="5702" y="209804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91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1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92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43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4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5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6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46" y="918591"/>
              <a:ext cx="5080" cy="2098040"/>
            </a:xfrm>
            <a:custGeom>
              <a:avLst/>
              <a:gdLst/>
              <a:ahLst/>
              <a:cxnLst/>
              <a:rect l="l" t="t" r="r" b="b"/>
              <a:pathLst>
                <a:path w="5079" h="2098040">
                  <a:moveTo>
                    <a:pt x="5083" y="0"/>
                  </a:moveTo>
                  <a:lnTo>
                    <a:pt x="0" y="0"/>
                  </a:lnTo>
                  <a:lnTo>
                    <a:pt x="0" y="2098040"/>
                  </a:lnTo>
                  <a:lnTo>
                    <a:pt x="5083" y="2098040"/>
                  </a:lnTo>
                  <a:lnTo>
                    <a:pt x="5083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54735"/>
              <a:ext cx="4457065" cy="2012314"/>
            </a:xfrm>
            <a:custGeom>
              <a:avLst/>
              <a:gdLst/>
              <a:ahLst/>
              <a:cxnLst/>
              <a:rect l="l" t="t" r="r" b="b"/>
              <a:pathLst>
                <a:path w="4457065" h="2012314">
                  <a:moveTo>
                    <a:pt x="4456610" y="0"/>
                  </a:moveTo>
                  <a:lnTo>
                    <a:pt x="0" y="0"/>
                  </a:lnTo>
                  <a:lnTo>
                    <a:pt x="0" y="1961131"/>
                  </a:lnTo>
                  <a:lnTo>
                    <a:pt x="4009" y="1980856"/>
                  </a:lnTo>
                  <a:lnTo>
                    <a:pt x="14924" y="1997008"/>
                  </a:lnTo>
                  <a:lnTo>
                    <a:pt x="31079" y="2007923"/>
                  </a:lnTo>
                  <a:lnTo>
                    <a:pt x="50804" y="2011931"/>
                  </a:lnTo>
                  <a:lnTo>
                    <a:pt x="4405810" y="2011931"/>
                  </a:lnTo>
                  <a:lnTo>
                    <a:pt x="4425535" y="2007923"/>
                  </a:lnTo>
                  <a:lnTo>
                    <a:pt x="4441688" y="1997008"/>
                  </a:lnTo>
                  <a:lnTo>
                    <a:pt x="4452602" y="1980856"/>
                  </a:lnTo>
                  <a:lnTo>
                    <a:pt x="4456610" y="1961131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907084"/>
              <a:ext cx="0" cy="2127885"/>
            </a:xfrm>
            <a:custGeom>
              <a:avLst/>
              <a:gdLst/>
              <a:ahLst/>
              <a:cxnLst/>
              <a:rect l="l" t="t" r="r" b="b"/>
              <a:pathLst>
                <a:path h="2127885">
                  <a:moveTo>
                    <a:pt x="0" y="212783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9438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8168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86898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49934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099547"/>
              <a:ext cx="70717" cy="70726"/>
            </a:xfrm>
            <a:prstGeom prst="rect">
              <a:avLst/>
            </a:prstGeom>
          </p:spPr>
        </p:pic>
      </p:grpSp>
      <p:sp>
        <p:nvSpPr>
          <p:cNvPr id="56" name="object 56"/>
          <p:cNvSpPr txBox="1"/>
          <p:nvPr/>
        </p:nvSpPr>
        <p:spPr>
          <a:xfrm>
            <a:off x="113794" y="752287"/>
            <a:ext cx="2633980" cy="45402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Opérateur</a:t>
            </a:r>
            <a:r>
              <a:rPr sz="1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endParaRPr sz="1200">
              <a:latin typeface="Arial"/>
              <a:cs typeface="Arial"/>
            </a:endParaRPr>
          </a:p>
          <a:p>
            <a:pPr marL="265430">
              <a:lnSpc>
                <a:spcPct val="100000"/>
              </a:lnSpc>
              <a:spcBef>
                <a:spcPts val="330"/>
              </a:spcBef>
            </a:pPr>
            <a:r>
              <a:rPr sz="1000" dirty="0">
                <a:latin typeface="Tahoma"/>
                <a:cs typeface="Tahoma"/>
              </a:rPr>
              <a:t>Vaut</a:t>
            </a:r>
            <a:r>
              <a:rPr sz="1000" spc="-7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1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lorsque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l’une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des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deux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entrées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vaut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24865"/>
            <a:ext cx="4513580" cy="2298700"/>
            <a:chOff x="75688" y="824865"/>
            <a:chExt cx="4513580" cy="2298700"/>
          </a:xfrm>
        </p:grpSpPr>
        <p:sp>
          <p:nvSpPr>
            <p:cNvPr id="5" name="object 5"/>
            <p:cNvSpPr/>
            <p:nvPr/>
          </p:nvSpPr>
          <p:spPr>
            <a:xfrm>
              <a:off x="75689" y="824865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01003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207"/>
                  </a:moveTo>
                  <a:lnTo>
                    <a:pt x="4456941" y="5207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207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01206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01841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2476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3111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31024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1089"/>
                  </a:lnTo>
                  <a:lnTo>
                    <a:pt x="4456938" y="31089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3010310"/>
              <a:ext cx="112713" cy="11271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997610"/>
              <a:ext cx="125412" cy="12541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305347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306825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0746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0809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0873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0936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1000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1063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112704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6"/>
                  </a:moveTo>
                  <a:lnTo>
                    <a:pt x="4304535" y="5526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6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868985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872160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875335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878510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881685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4"/>
                  </a:lnTo>
                  <a:lnTo>
                    <a:pt x="26936" y="65036"/>
                  </a:lnTo>
                  <a:lnTo>
                    <a:pt x="35104" y="52925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884860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4"/>
                  </a:lnTo>
                  <a:lnTo>
                    <a:pt x="24696" y="59616"/>
                  </a:lnTo>
                  <a:lnTo>
                    <a:pt x="32180" y="48515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888035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89"/>
                  </a:lnTo>
                  <a:lnTo>
                    <a:pt x="22447" y="9297"/>
                  </a:lnTo>
                  <a:lnTo>
                    <a:pt x="12354" y="2494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91210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3"/>
                  </a:lnTo>
                  <a:lnTo>
                    <a:pt x="20202" y="48777"/>
                  </a:lnTo>
                  <a:lnTo>
                    <a:pt x="26328" y="39694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94385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0"/>
                  </a:lnTo>
                  <a:lnTo>
                    <a:pt x="17957" y="7437"/>
                  </a:lnTo>
                  <a:lnTo>
                    <a:pt x="9883" y="1995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97560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1"/>
                  </a:lnTo>
                  <a:lnTo>
                    <a:pt x="15713" y="6507"/>
                  </a:lnTo>
                  <a:lnTo>
                    <a:pt x="8648" y="1745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900735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903910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907085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910260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91343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916610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91343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918590"/>
              <a:ext cx="5715" cy="2098040"/>
            </a:xfrm>
            <a:custGeom>
              <a:avLst/>
              <a:gdLst/>
              <a:ahLst/>
              <a:cxnLst/>
              <a:rect l="l" t="t" r="r" b="b"/>
              <a:pathLst>
                <a:path w="5714" h="2098040">
                  <a:moveTo>
                    <a:pt x="5702" y="0"/>
                  </a:moveTo>
                  <a:lnTo>
                    <a:pt x="0" y="0"/>
                  </a:lnTo>
                  <a:lnTo>
                    <a:pt x="0" y="2098040"/>
                  </a:lnTo>
                  <a:lnTo>
                    <a:pt x="5702" y="209804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91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1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92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43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4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5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6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46" y="918591"/>
              <a:ext cx="5080" cy="2098040"/>
            </a:xfrm>
            <a:custGeom>
              <a:avLst/>
              <a:gdLst/>
              <a:ahLst/>
              <a:cxnLst/>
              <a:rect l="l" t="t" r="r" b="b"/>
              <a:pathLst>
                <a:path w="5079" h="2098040">
                  <a:moveTo>
                    <a:pt x="5083" y="0"/>
                  </a:moveTo>
                  <a:lnTo>
                    <a:pt x="0" y="0"/>
                  </a:lnTo>
                  <a:lnTo>
                    <a:pt x="0" y="2098040"/>
                  </a:lnTo>
                  <a:lnTo>
                    <a:pt x="5083" y="2098040"/>
                  </a:lnTo>
                  <a:lnTo>
                    <a:pt x="5083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54735"/>
              <a:ext cx="4457065" cy="2012314"/>
            </a:xfrm>
            <a:custGeom>
              <a:avLst/>
              <a:gdLst/>
              <a:ahLst/>
              <a:cxnLst/>
              <a:rect l="l" t="t" r="r" b="b"/>
              <a:pathLst>
                <a:path w="4457065" h="2012314">
                  <a:moveTo>
                    <a:pt x="4456610" y="0"/>
                  </a:moveTo>
                  <a:lnTo>
                    <a:pt x="0" y="0"/>
                  </a:lnTo>
                  <a:lnTo>
                    <a:pt x="0" y="1961131"/>
                  </a:lnTo>
                  <a:lnTo>
                    <a:pt x="4009" y="1980856"/>
                  </a:lnTo>
                  <a:lnTo>
                    <a:pt x="14924" y="1997008"/>
                  </a:lnTo>
                  <a:lnTo>
                    <a:pt x="31079" y="2007923"/>
                  </a:lnTo>
                  <a:lnTo>
                    <a:pt x="50804" y="2011931"/>
                  </a:lnTo>
                  <a:lnTo>
                    <a:pt x="4405810" y="2011931"/>
                  </a:lnTo>
                  <a:lnTo>
                    <a:pt x="4425535" y="2007923"/>
                  </a:lnTo>
                  <a:lnTo>
                    <a:pt x="4441688" y="1997008"/>
                  </a:lnTo>
                  <a:lnTo>
                    <a:pt x="4452602" y="1980856"/>
                  </a:lnTo>
                  <a:lnTo>
                    <a:pt x="4456610" y="1961131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907084"/>
              <a:ext cx="0" cy="2127885"/>
            </a:xfrm>
            <a:custGeom>
              <a:avLst/>
              <a:gdLst/>
              <a:ahLst/>
              <a:cxnLst/>
              <a:rect l="l" t="t" r="r" b="b"/>
              <a:pathLst>
                <a:path h="2127885">
                  <a:moveTo>
                    <a:pt x="0" y="212783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9438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8168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86898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49934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099547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290047"/>
              <a:ext cx="70717" cy="70726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13794" y="752287"/>
            <a:ext cx="2633980" cy="64452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Opérateur</a:t>
            </a:r>
            <a:r>
              <a:rPr sz="1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endParaRPr sz="1200">
              <a:latin typeface="Arial"/>
              <a:cs typeface="Arial"/>
            </a:endParaRPr>
          </a:p>
          <a:p>
            <a:pPr marL="265430" marR="5080">
              <a:lnSpc>
                <a:spcPct val="125000"/>
              </a:lnSpc>
              <a:spcBef>
                <a:spcPts val="30"/>
              </a:spcBef>
            </a:pPr>
            <a:r>
              <a:rPr sz="1000" dirty="0">
                <a:latin typeface="Tahoma"/>
                <a:cs typeface="Tahoma"/>
              </a:rPr>
              <a:t>Vaut</a:t>
            </a:r>
            <a:r>
              <a:rPr sz="1000" spc="-7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1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lorsque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l’une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des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deux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entrées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vaut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1 </a:t>
            </a:r>
            <a:r>
              <a:rPr sz="1000" spc="-30" dirty="0">
                <a:latin typeface="Tahoma"/>
                <a:cs typeface="Tahoma"/>
              </a:rPr>
              <a:t>Symbole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électronique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1278521" y="1428394"/>
            <a:ext cx="2379345" cy="466725"/>
            <a:chOff x="1278521" y="1428394"/>
            <a:chExt cx="2379345" cy="466725"/>
          </a:xfrm>
        </p:grpSpPr>
        <p:sp>
          <p:nvSpPr>
            <p:cNvPr id="59" name="object 59"/>
            <p:cNvSpPr/>
            <p:nvPr/>
          </p:nvSpPr>
          <p:spPr>
            <a:xfrm>
              <a:off x="1281061" y="1539405"/>
              <a:ext cx="554990" cy="201930"/>
            </a:xfrm>
            <a:custGeom>
              <a:avLst/>
              <a:gdLst/>
              <a:ahLst/>
              <a:cxnLst/>
              <a:rect l="l" t="t" r="r" b="b"/>
              <a:pathLst>
                <a:path w="554989" h="201930">
                  <a:moveTo>
                    <a:pt x="0" y="0"/>
                  </a:moveTo>
                  <a:lnTo>
                    <a:pt x="151511" y="0"/>
                  </a:lnTo>
                </a:path>
                <a:path w="554989" h="201930">
                  <a:moveTo>
                    <a:pt x="0" y="201599"/>
                  </a:moveTo>
                  <a:lnTo>
                    <a:pt x="151511" y="201599"/>
                  </a:lnTo>
                </a:path>
                <a:path w="554989" h="201930">
                  <a:moveTo>
                    <a:pt x="554405" y="100799"/>
                  </a:moveTo>
                  <a:lnTo>
                    <a:pt x="471246" y="100799"/>
                  </a:lnTo>
                </a:path>
              </a:pathLst>
            </a:custGeom>
            <a:ln w="50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364234" y="1438605"/>
              <a:ext cx="388620" cy="403225"/>
            </a:xfrm>
            <a:custGeom>
              <a:avLst/>
              <a:gdLst/>
              <a:ahLst/>
              <a:cxnLst/>
              <a:rect l="l" t="t" r="r" b="b"/>
              <a:pathLst>
                <a:path w="388619" h="403225">
                  <a:moveTo>
                    <a:pt x="0" y="0"/>
                  </a:moveTo>
                  <a:lnTo>
                    <a:pt x="30029" y="26707"/>
                  </a:lnTo>
                  <a:lnTo>
                    <a:pt x="54043" y="64556"/>
                  </a:lnTo>
                  <a:lnTo>
                    <a:pt x="71321" y="110926"/>
                  </a:lnTo>
                  <a:lnTo>
                    <a:pt x="81143" y="163196"/>
                  </a:lnTo>
                  <a:lnTo>
                    <a:pt x="82789" y="218746"/>
                  </a:lnTo>
                  <a:lnTo>
                    <a:pt x="75539" y="274955"/>
                  </a:lnTo>
                  <a:lnTo>
                    <a:pt x="63282" y="317077"/>
                  </a:lnTo>
                  <a:lnTo>
                    <a:pt x="46142" y="353275"/>
                  </a:lnTo>
                  <a:lnTo>
                    <a:pt x="24815" y="382368"/>
                  </a:lnTo>
                  <a:lnTo>
                    <a:pt x="0" y="403174"/>
                  </a:lnTo>
                  <a:lnTo>
                    <a:pt x="75229" y="400257"/>
                  </a:lnTo>
                  <a:lnTo>
                    <a:pt x="136155" y="391897"/>
                  </a:lnTo>
                  <a:lnTo>
                    <a:pt x="185107" y="378696"/>
                  </a:lnTo>
                  <a:lnTo>
                    <a:pt x="224413" y="361261"/>
                  </a:lnTo>
                  <a:lnTo>
                    <a:pt x="256401" y="340196"/>
                  </a:lnTo>
                  <a:lnTo>
                    <a:pt x="307739" y="289597"/>
                  </a:lnTo>
                  <a:lnTo>
                    <a:pt x="331745" y="261273"/>
                  </a:lnTo>
                  <a:lnTo>
                    <a:pt x="357747" y="231738"/>
                  </a:lnTo>
                  <a:lnTo>
                    <a:pt x="388073" y="201599"/>
                  </a:lnTo>
                  <a:lnTo>
                    <a:pt x="357747" y="171460"/>
                  </a:lnTo>
                  <a:lnTo>
                    <a:pt x="331745" y="141926"/>
                  </a:lnTo>
                  <a:lnTo>
                    <a:pt x="283400" y="87091"/>
                  </a:lnTo>
                  <a:lnTo>
                    <a:pt x="224413" y="41932"/>
                  </a:lnTo>
                  <a:lnTo>
                    <a:pt x="185107" y="24494"/>
                  </a:lnTo>
                  <a:lnTo>
                    <a:pt x="136155" y="11289"/>
                  </a:lnTo>
                  <a:lnTo>
                    <a:pt x="75229" y="2923"/>
                  </a:lnTo>
                  <a:lnTo>
                    <a:pt x="0" y="0"/>
                  </a:lnTo>
                  <a:close/>
                </a:path>
              </a:pathLst>
            </a:custGeom>
            <a:ln w="1012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430627" y="1431569"/>
              <a:ext cx="0" cy="460375"/>
            </a:xfrm>
            <a:custGeom>
              <a:avLst/>
              <a:gdLst/>
              <a:ahLst/>
              <a:cxnLst/>
              <a:rect l="l" t="t" r="r" b="b"/>
              <a:pathLst>
                <a:path h="460375">
                  <a:moveTo>
                    <a:pt x="0" y="460248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949410" y="1596402"/>
              <a:ext cx="706120" cy="163830"/>
            </a:xfrm>
            <a:custGeom>
              <a:avLst/>
              <a:gdLst/>
              <a:ahLst/>
              <a:cxnLst/>
              <a:rect l="l" t="t" r="r" b="b"/>
              <a:pathLst>
                <a:path w="706120" h="163830">
                  <a:moveTo>
                    <a:pt x="0" y="0"/>
                  </a:moveTo>
                  <a:lnTo>
                    <a:pt x="141109" y="0"/>
                  </a:lnTo>
                </a:path>
                <a:path w="706120" h="163830">
                  <a:moveTo>
                    <a:pt x="0" y="163804"/>
                  </a:moveTo>
                  <a:lnTo>
                    <a:pt x="141109" y="163804"/>
                  </a:lnTo>
                </a:path>
                <a:path w="706120" h="163830">
                  <a:moveTo>
                    <a:pt x="705599" y="81902"/>
                  </a:moveTo>
                  <a:lnTo>
                    <a:pt x="564476" y="81902"/>
                  </a:lnTo>
                </a:path>
              </a:pathLst>
            </a:custGeom>
            <a:ln w="50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3090519" y="1514509"/>
            <a:ext cx="423545" cy="327660"/>
          </a:xfrm>
          <a:prstGeom prst="rect">
            <a:avLst/>
          </a:prstGeom>
          <a:solidFill>
            <a:srgbClr val="FEFEFE"/>
          </a:solidFill>
          <a:ln w="10121">
            <a:solidFill>
              <a:srgbClr val="000000"/>
            </a:solidFill>
          </a:ln>
        </p:spPr>
        <p:txBody>
          <a:bodyPr vert="horz" wrap="square" lIns="0" tIns="67945" rIns="0" bIns="0" rtlCol="0">
            <a:spAutoFit/>
          </a:bodyPr>
          <a:lstStyle/>
          <a:p>
            <a:pPr marL="113030">
              <a:lnSpc>
                <a:spcPct val="100000"/>
              </a:lnSpc>
              <a:spcBef>
                <a:spcPts val="535"/>
              </a:spcBef>
            </a:pPr>
            <a:r>
              <a:rPr sz="1000" spc="220" dirty="0">
                <a:latin typeface="Arial"/>
                <a:cs typeface="Arial"/>
              </a:rPr>
              <a:t>≥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0" dirty="0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282702" y="1859124"/>
            <a:ext cx="5530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Tahoma"/>
                <a:cs typeface="Tahoma"/>
              </a:rPr>
              <a:t>Américain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2430627" y="1891817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152400"/>
                </a:moveTo>
                <a:lnTo>
                  <a:pt x="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3042920" y="1859119"/>
            <a:ext cx="5207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35" dirty="0">
                <a:latin typeface="Tahoma"/>
                <a:cs typeface="Tahoma"/>
              </a:rPr>
              <a:t>Européen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24865"/>
            <a:ext cx="4513580" cy="2298700"/>
            <a:chOff x="75688" y="824865"/>
            <a:chExt cx="4513580" cy="2298700"/>
          </a:xfrm>
        </p:grpSpPr>
        <p:sp>
          <p:nvSpPr>
            <p:cNvPr id="5" name="object 5"/>
            <p:cNvSpPr/>
            <p:nvPr/>
          </p:nvSpPr>
          <p:spPr>
            <a:xfrm>
              <a:off x="75689" y="824865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01003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207"/>
                  </a:moveTo>
                  <a:lnTo>
                    <a:pt x="4456941" y="5207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207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01206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01841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2476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3111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31024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1089"/>
                  </a:lnTo>
                  <a:lnTo>
                    <a:pt x="4456938" y="31089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3010310"/>
              <a:ext cx="112713" cy="11271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997610"/>
              <a:ext cx="125412" cy="12541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305347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306825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0746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0809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0873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0936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10000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10635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112704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6"/>
                  </a:moveTo>
                  <a:lnTo>
                    <a:pt x="4304535" y="5526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6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868985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872160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875335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878510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881685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4"/>
                  </a:lnTo>
                  <a:lnTo>
                    <a:pt x="26936" y="65036"/>
                  </a:lnTo>
                  <a:lnTo>
                    <a:pt x="35104" y="52925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884860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4"/>
                  </a:lnTo>
                  <a:lnTo>
                    <a:pt x="24696" y="59616"/>
                  </a:lnTo>
                  <a:lnTo>
                    <a:pt x="32180" y="48515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888035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89"/>
                  </a:lnTo>
                  <a:lnTo>
                    <a:pt x="22447" y="9297"/>
                  </a:lnTo>
                  <a:lnTo>
                    <a:pt x="12354" y="2494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91210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3"/>
                  </a:lnTo>
                  <a:lnTo>
                    <a:pt x="20202" y="48777"/>
                  </a:lnTo>
                  <a:lnTo>
                    <a:pt x="26328" y="39694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94385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0"/>
                  </a:lnTo>
                  <a:lnTo>
                    <a:pt x="17957" y="7437"/>
                  </a:lnTo>
                  <a:lnTo>
                    <a:pt x="9883" y="1995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97560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1"/>
                  </a:lnTo>
                  <a:lnTo>
                    <a:pt x="15713" y="6507"/>
                  </a:lnTo>
                  <a:lnTo>
                    <a:pt x="8648" y="1745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900735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903910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907085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910260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91343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916610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91343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918590"/>
              <a:ext cx="5715" cy="2098040"/>
            </a:xfrm>
            <a:custGeom>
              <a:avLst/>
              <a:gdLst/>
              <a:ahLst/>
              <a:cxnLst/>
              <a:rect l="l" t="t" r="r" b="b"/>
              <a:pathLst>
                <a:path w="5714" h="2098040">
                  <a:moveTo>
                    <a:pt x="5702" y="0"/>
                  </a:moveTo>
                  <a:lnTo>
                    <a:pt x="0" y="0"/>
                  </a:lnTo>
                  <a:lnTo>
                    <a:pt x="0" y="2098040"/>
                  </a:lnTo>
                  <a:lnTo>
                    <a:pt x="5702" y="209804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91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1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92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43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4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5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6" y="918591"/>
              <a:ext cx="9525" cy="2098040"/>
            </a:xfrm>
            <a:custGeom>
              <a:avLst/>
              <a:gdLst/>
              <a:ahLst/>
              <a:cxnLst/>
              <a:rect l="l" t="t" r="r" b="b"/>
              <a:pathLst>
                <a:path w="9525" h="2098040">
                  <a:moveTo>
                    <a:pt x="0" y="2098040"/>
                  </a:moveTo>
                  <a:lnTo>
                    <a:pt x="9525" y="20980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209804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46" y="918591"/>
              <a:ext cx="5080" cy="2098040"/>
            </a:xfrm>
            <a:custGeom>
              <a:avLst/>
              <a:gdLst/>
              <a:ahLst/>
              <a:cxnLst/>
              <a:rect l="l" t="t" r="r" b="b"/>
              <a:pathLst>
                <a:path w="5079" h="2098040">
                  <a:moveTo>
                    <a:pt x="5083" y="0"/>
                  </a:moveTo>
                  <a:lnTo>
                    <a:pt x="0" y="0"/>
                  </a:lnTo>
                  <a:lnTo>
                    <a:pt x="0" y="2098040"/>
                  </a:lnTo>
                  <a:lnTo>
                    <a:pt x="5083" y="2098040"/>
                  </a:lnTo>
                  <a:lnTo>
                    <a:pt x="5083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54735"/>
              <a:ext cx="4457065" cy="2012314"/>
            </a:xfrm>
            <a:custGeom>
              <a:avLst/>
              <a:gdLst/>
              <a:ahLst/>
              <a:cxnLst/>
              <a:rect l="l" t="t" r="r" b="b"/>
              <a:pathLst>
                <a:path w="4457065" h="2012314">
                  <a:moveTo>
                    <a:pt x="4456610" y="0"/>
                  </a:moveTo>
                  <a:lnTo>
                    <a:pt x="0" y="0"/>
                  </a:lnTo>
                  <a:lnTo>
                    <a:pt x="0" y="1961131"/>
                  </a:lnTo>
                  <a:lnTo>
                    <a:pt x="4009" y="1980856"/>
                  </a:lnTo>
                  <a:lnTo>
                    <a:pt x="14924" y="1997008"/>
                  </a:lnTo>
                  <a:lnTo>
                    <a:pt x="31079" y="2007923"/>
                  </a:lnTo>
                  <a:lnTo>
                    <a:pt x="50804" y="2011931"/>
                  </a:lnTo>
                  <a:lnTo>
                    <a:pt x="4405810" y="2011931"/>
                  </a:lnTo>
                  <a:lnTo>
                    <a:pt x="4425535" y="2007923"/>
                  </a:lnTo>
                  <a:lnTo>
                    <a:pt x="4441688" y="1997008"/>
                  </a:lnTo>
                  <a:lnTo>
                    <a:pt x="4452602" y="1980856"/>
                  </a:lnTo>
                  <a:lnTo>
                    <a:pt x="4456610" y="1961131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907084"/>
              <a:ext cx="0" cy="2127885"/>
            </a:xfrm>
            <a:custGeom>
              <a:avLst/>
              <a:gdLst/>
              <a:ahLst/>
              <a:cxnLst/>
              <a:rect l="l" t="t" r="r" b="b"/>
              <a:pathLst>
                <a:path h="2127885">
                  <a:moveTo>
                    <a:pt x="0" y="212783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9438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8168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86898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49934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099547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290047"/>
              <a:ext cx="70717" cy="70726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13794" y="752287"/>
            <a:ext cx="2633980" cy="64452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Opérateur</a:t>
            </a:r>
            <a:r>
              <a:rPr sz="1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endParaRPr sz="1200">
              <a:latin typeface="Arial"/>
              <a:cs typeface="Arial"/>
            </a:endParaRPr>
          </a:p>
          <a:p>
            <a:pPr marL="265430" marR="5080">
              <a:lnSpc>
                <a:spcPct val="125000"/>
              </a:lnSpc>
              <a:spcBef>
                <a:spcPts val="30"/>
              </a:spcBef>
            </a:pPr>
            <a:r>
              <a:rPr sz="1000" dirty="0">
                <a:latin typeface="Tahoma"/>
                <a:cs typeface="Tahoma"/>
              </a:rPr>
              <a:t>Vaut</a:t>
            </a:r>
            <a:r>
              <a:rPr sz="1000" spc="-7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1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lorsque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l’une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des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deux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entrées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vaut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1 </a:t>
            </a:r>
            <a:r>
              <a:rPr sz="1000" spc="-30" dirty="0">
                <a:latin typeface="Tahoma"/>
                <a:cs typeface="Tahoma"/>
              </a:rPr>
              <a:t>Symbole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électronique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1278521" y="1428394"/>
            <a:ext cx="2379345" cy="466725"/>
            <a:chOff x="1278521" y="1428394"/>
            <a:chExt cx="2379345" cy="466725"/>
          </a:xfrm>
        </p:grpSpPr>
        <p:sp>
          <p:nvSpPr>
            <p:cNvPr id="59" name="object 59"/>
            <p:cNvSpPr/>
            <p:nvPr/>
          </p:nvSpPr>
          <p:spPr>
            <a:xfrm>
              <a:off x="1281061" y="1539405"/>
              <a:ext cx="554990" cy="201930"/>
            </a:xfrm>
            <a:custGeom>
              <a:avLst/>
              <a:gdLst/>
              <a:ahLst/>
              <a:cxnLst/>
              <a:rect l="l" t="t" r="r" b="b"/>
              <a:pathLst>
                <a:path w="554989" h="201930">
                  <a:moveTo>
                    <a:pt x="0" y="0"/>
                  </a:moveTo>
                  <a:lnTo>
                    <a:pt x="151511" y="0"/>
                  </a:lnTo>
                </a:path>
                <a:path w="554989" h="201930">
                  <a:moveTo>
                    <a:pt x="0" y="201599"/>
                  </a:moveTo>
                  <a:lnTo>
                    <a:pt x="151511" y="201599"/>
                  </a:lnTo>
                </a:path>
                <a:path w="554989" h="201930">
                  <a:moveTo>
                    <a:pt x="554405" y="100799"/>
                  </a:moveTo>
                  <a:lnTo>
                    <a:pt x="471246" y="100799"/>
                  </a:lnTo>
                </a:path>
              </a:pathLst>
            </a:custGeom>
            <a:ln w="50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364234" y="1438605"/>
              <a:ext cx="388620" cy="403225"/>
            </a:xfrm>
            <a:custGeom>
              <a:avLst/>
              <a:gdLst/>
              <a:ahLst/>
              <a:cxnLst/>
              <a:rect l="l" t="t" r="r" b="b"/>
              <a:pathLst>
                <a:path w="388619" h="403225">
                  <a:moveTo>
                    <a:pt x="0" y="0"/>
                  </a:moveTo>
                  <a:lnTo>
                    <a:pt x="30029" y="26707"/>
                  </a:lnTo>
                  <a:lnTo>
                    <a:pt x="54043" y="64556"/>
                  </a:lnTo>
                  <a:lnTo>
                    <a:pt x="71321" y="110926"/>
                  </a:lnTo>
                  <a:lnTo>
                    <a:pt x="81143" y="163196"/>
                  </a:lnTo>
                  <a:lnTo>
                    <a:pt x="82789" y="218746"/>
                  </a:lnTo>
                  <a:lnTo>
                    <a:pt x="75539" y="274955"/>
                  </a:lnTo>
                  <a:lnTo>
                    <a:pt x="63282" y="317077"/>
                  </a:lnTo>
                  <a:lnTo>
                    <a:pt x="46142" y="353275"/>
                  </a:lnTo>
                  <a:lnTo>
                    <a:pt x="24815" y="382368"/>
                  </a:lnTo>
                  <a:lnTo>
                    <a:pt x="0" y="403174"/>
                  </a:lnTo>
                  <a:lnTo>
                    <a:pt x="75229" y="400257"/>
                  </a:lnTo>
                  <a:lnTo>
                    <a:pt x="136155" y="391897"/>
                  </a:lnTo>
                  <a:lnTo>
                    <a:pt x="185107" y="378696"/>
                  </a:lnTo>
                  <a:lnTo>
                    <a:pt x="224413" y="361261"/>
                  </a:lnTo>
                  <a:lnTo>
                    <a:pt x="256401" y="340196"/>
                  </a:lnTo>
                  <a:lnTo>
                    <a:pt x="307739" y="289597"/>
                  </a:lnTo>
                  <a:lnTo>
                    <a:pt x="331745" y="261273"/>
                  </a:lnTo>
                  <a:lnTo>
                    <a:pt x="357747" y="231738"/>
                  </a:lnTo>
                  <a:lnTo>
                    <a:pt x="388073" y="201599"/>
                  </a:lnTo>
                  <a:lnTo>
                    <a:pt x="357747" y="171460"/>
                  </a:lnTo>
                  <a:lnTo>
                    <a:pt x="331745" y="141926"/>
                  </a:lnTo>
                  <a:lnTo>
                    <a:pt x="283400" y="87091"/>
                  </a:lnTo>
                  <a:lnTo>
                    <a:pt x="224413" y="41932"/>
                  </a:lnTo>
                  <a:lnTo>
                    <a:pt x="185107" y="24494"/>
                  </a:lnTo>
                  <a:lnTo>
                    <a:pt x="136155" y="11289"/>
                  </a:lnTo>
                  <a:lnTo>
                    <a:pt x="75229" y="2923"/>
                  </a:lnTo>
                  <a:lnTo>
                    <a:pt x="0" y="0"/>
                  </a:lnTo>
                  <a:close/>
                </a:path>
              </a:pathLst>
            </a:custGeom>
            <a:ln w="1012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430627" y="1431569"/>
              <a:ext cx="0" cy="460375"/>
            </a:xfrm>
            <a:custGeom>
              <a:avLst/>
              <a:gdLst/>
              <a:ahLst/>
              <a:cxnLst/>
              <a:rect l="l" t="t" r="r" b="b"/>
              <a:pathLst>
                <a:path h="460375">
                  <a:moveTo>
                    <a:pt x="0" y="460248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949410" y="1596402"/>
              <a:ext cx="706120" cy="163830"/>
            </a:xfrm>
            <a:custGeom>
              <a:avLst/>
              <a:gdLst/>
              <a:ahLst/>
              <a:cxnLst/>
              <a:rect l="l" t="t" r="r" b="b"/>
              <a:pathLst>
                <a:path w="706120" h="163830">
                  <a:moveTo>
                    <a:pt x="0" y="0"/>
                  </a:moveTo>
                  <a:lnTo>
                    <a:pt x="141109" y="0"/>
                  </a:lnTo>
                </a:path>
                <a:path w="706120" h="163830">
                  <a:moveTo>
                    <a:pt x="0" y="163804"/>
                  </a:moveTo>
                  <a:lnTo>
                    <a:pt x="141109" y="163804"/>
                  </a:lnTo>
                </a:path>
                <a:path w="706120" h="163830">
                  <a:moveTo>
                    <a:pt x="705599" y="81902"/>
                  </a:moveTo>
                  <a:lnTo>
                    <a:pt x="564476" y="81902"/>
                  </a:lnTo>
                </a:path>
              </a:pathLst>
            </a:custGeom>
            <a:ln w="50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3090519" y="1514509"/>
            <a:ext cx="423545" cy="327660"/>
          </a:xfrm>
          <a:prstGeom prst="rect">
            <a:avLst/>
          </a:prstGeom>
          <a:solidFill>
            <a:srgbClr val="FEFEFE"/>
          </a:solidFill>
          <a:ln w="10121">
            <a:solidFill>
              <a:srgbClr val="000000"/>
            </a:solidFill>
          </a:ln>
        </p:spPr>
        <p:txBody>
          <a:bodyPr vert="horz" wrap="square" lIns="0" tIns="67945" rIns="0" bIns="0" rtlCol="0">
            <a:spAutoFit/>
          </a:bodyPr>
          <a:lstStyle/>
          <a:p>
            <a:pPr marL="113030">
              <a:lnSpc>
                <a:spcPct val="100000"/>
              </a:lnSpc>
              <a:spcBef>
                <a:spcPts val="535"/>
              </a:spcBef>
            </a:pPr>
            <a:r>
              <a:rPr sz="1000" spc="220" dirty="0">
                <a:latin typeface="Arial"/>
                <a:cs typeface="Arial"/>
              </a:rPr>
              <a:t>≥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0" dirty="0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282702" y="1859124"/>
            <a:ext cx="5530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Tahoma"/>
                <a:cs typeface="Tahoma"/>
              </a:rPr>
              <a:t>Américain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65" name="object 65"/>
          <p:cNvGrpSpPr/>
          <p:nvPr/>
        </p:nvGrpSpPr>
        <p:grpSpPr>
          <a:xfrm>
            <a:off x="250478" y="1891817"/>
            <a:ext cx="2183765" cy="294005"/>
            <a:chOff x="250478" y="1891817"/>
            <a:chExt cx="2183765" cy="294005"/>
          </a:xfrm>
        </p:grpSpPr>
        <p:sp>
          <p:nvSpPr>
            <p:cNvPr id="66" name="object 66"/>
            <p:cNvSpPr/>
            <p:nvPr/>
          </p:nvSpPr>
          <p:spPr>
            <a:xfrm>
              <a:off x="2430627" y="1891817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400"/>
                  </a:moveTo>
                  <a:lnTo>
                    <a:pt x="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7" name="object 6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2114531"/>
              <a:ext cx="70717" cy="70726"/>
            </a:xfrm>
            <a:prstGeom prst="rect">
              <a:avLst/>
            </a:prstGeom>
          </p:spPr>
        </p:pic>
      </p:grpSp>
      <p:sp>
        <p:nvSpPr>
          <p:cNvPr id="68" name="object 68"/>
          <p:cNvSpPr txBox="1"/>
          <p:nvPr/>
        </p:nvSpPr>
        <p:spPr>
          <a:xfrm>
            <a:off x="3042920" y="1859119"/>
            <a:ext cx="5207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35" dirty="0">
                <a:latin typeface="Tahoma"/>
                <a:cs typeface="Tahoma"/>
              </a:rPr>
              <a:t>Européen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66777" y="2043523"/>
            <a:ext cx="8089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Tahoma"/>
                <a:cs typeface="Tahoma"/>
              </a:rPr>
              <a:t>Table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vérité</a:t>
            </a:r>
            <a:endParaRPr sz="1000">
              <a:latin typeface="Tahoma"/>
              <a:cs typeface="Tahoma"/>
            </a:endParaRPr>
          </a:p>
        </p:txBody>
      </p:sp>
      <p:graphicFrame>
        <p:nvGraphicFramePr>
          <p:cNvPr id="70" name="object 70"/>
          <p:cNvGraphicFramePr>
            <a:graphicFrameLocks noGrp="1"/>
          </p:cNvGraphicFramePr>
          <p:nvPr/>
        </p:nvGraphicFramePr>
        <p:xfrm>
          <a:off x="1592427" y="2231669"/>
          <a:ext cx="1754505" cy="784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2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6845"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25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Entrée</a:t>
                      </a:r>
                      <a:r>
                        <a:rPr sz="1000" spc="-4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065"/>
                        </a:lnSpc>
                      </a:pPr>
                      <a:r>
                        <a:rPr sz="1000" spc="-25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Entrée</a:t>
                      </a:r>
                      <a:r>
                        <a:rPr sz="1000" spc="-4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Sortie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65"/>
                        </a:lnSpc>
                      </a:pPr>
                      <a:r>
                        <a:rPr sz="1000" spc="-5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86993"/>
            <a:ext cx="4513580" cy="1644650"/>
            <a:chOff x="75688" y="1086993"/>
            <a:chExt cx="4513580" cy="1644650"/>
          </a:xfrm>
        </p:grpSpPr>
        <p:sp>
          <p:nvSpPr>
            <p:cNvPr id="5" name="object 5"/>
            <p:cNvSpPr/>
            <p:nvPr/>
          </p:nvSpPr>
          <p:spPr>
            <a:xfrm>
              <a:off x="75689" y="1086993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7165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716"/>
                  </a:moveTo>
                  <a:lnTo>
                    <a:pt x="4456941" y="5716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716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7419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8054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8689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9324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93152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581"/>
                  </a:lnTo>
                  <a:lnTo>
                    <a:pt x="4456938" y="30581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61864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0594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66231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87"/>
                  </a:lnTo>
                  <a:lnTo>
                    <a:pt x="0" y="4749"/>
                  </a:lnTo>
                  <a:lnTo>
                    <a:pt x="0" y="7937"/>
                  </a:lnTo>
                  <a:lnTo>
                    <a:pt x="0" y="11112"/>
                  </a:lnTo>
                  <a:lnTo>
                    <a:pt x="0" y="17462"/>
                  </a:lnTo>
                  <a:lnTo>
                    <a:pt x="4304525" y="17462"/>
                  </a:lnTo>
                  <a:lnTo>
                    <a:pt x="4304525" y="11112"/>
                  </a:lnTo>
                  <a:lnTo>
                    <a:pt x="4304525" y="7937"/>
                  </a:lnTo>
                  <a:lnTo>
                    <a:pt x="4304525" y="4749"/>
                  </a:lnTo>
                  <a:lnTo>
                    <a:pt x="4304525" y="1587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67659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68294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68929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69564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0199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0834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71469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721040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0"/>
                  </a:moveTo>
                  <a:lnTo>
                    <a:pt x="4304535" y="4760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130338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133513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136688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139863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143038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146213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149388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152563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155738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158913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62088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65263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68438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71613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747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77963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747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1180223"/>
              <a:ext cx="5715" cy="1443990"/>
            </a:xfrm>
            <a:custGeom>
              <a:avLst/>
              <a:gdLst/>
              <a:ahLst/>
              <a:cxnLst/>
              <a:rect l="l" t="t" r="r" b="b"/>
              <a:pathLst>
                <a:path w="5714" h="1443989">
                  <a:moveTo>
                    <a:pt x="5715" y="0"/>
                  </a:moveTo>
                  <a:lnTo>
                    <a:pt x="0" y="0"/>
                  </a:lnTo>
                  <a:lnTo>
                    <a:pt x="0" y="1443990"/>
                  </a:lnTo>
                  <a:lnTo>
                    <a:pt x="5715" y="144399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88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29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69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54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5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5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76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17" y="1180211"/>
              <a:ext cx="5715" cy="1443990"/>
            </a:xfrm>
            <a:custGeom>
              <a:avLst/>
              <a:gdLst/>
              <a:ahLst/>
              <a:cxnLst/>
              <a:rect l="l" t="t" r="r" b="b"/>
              <a:pathLst>
                <a:path w="5714" h="1443989">
                  <a:moveTo>
                    <a:pt x="5112" y="0"/>
                  </a:moveTo>
                  <a:lnTo>
                    <a:pt x="0" y="0"/>
                  </a:lnTo>
                  <a:lnTo>
                    <a:pt x="0" y="1443989"/>
                  </a:lnTo>
                  <a:lnTo>
                    <a:pt x="5112" y="1443989"/>
                  </a:lnTo>
                  <a:lnTo>
                    <a:pt x="511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316101"/>
              <a:ext cx="4457065" cy="1358900"/>
            </a:xfrm>
            <a:custGeom>
              <a:avLst/>
              <a:gdLst/>
              <a:ahLst/>
              <a:cxnLst/>
              <a:rect l="l" t="t" r="r" b="b"/>
              <a:pathLst>
                <a:path w="4457065" h="1358900">
                  <a:moveTo>
                    <a:pt x="4456610" y="0"/>
                  </a:moveTo>
                  <a:lnTo>
                    <a:pt x="0" y="0"/>
                  </a:lnTo>
                  <a:lnTo>
                    <a:pt x="0" y="1308100"/>
                  </a:lnTo>
                  <a:lnTo>
                    <a:pt x="4009" y="1327824"/>
                  </a:lnTo>
                  <a:lnTo>
                    <a:pt x="14924" y="1343977"/>
                  </a:lnTo>
                  <a:lnTo>
                    <a:pt x="31079" y="1354891"/>
                  </a:lnTo>
                  <a:lnTo>
                    <a:pt x="50804" y="1358900"/>
                  </a:lnTo>
                  <a:lnTo>
                    <a:pt x="4405810" y="1358900"/>
                  </a:lnTo>
                  <a:lnTo>
                    <a:pt x="4425535" y="1354891"/>
                  </a:lnTo>
                  <a:lnTo>
                    <a:pt x="4441688" y="1343977"/>
                  </a:lnTo>
                  <a:lnTo>
                    <a:pt x="4452602" y="1327824"/>
                  </a:lnTo>
                  <a:lnTo>
                    <a:pt x="4456610" y="1308100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168438"/>
              <a:ext cx="0" cy="1475105"/>
            </a:xfrm>
            <a:custGeom>
              <a:avLst/>
              <a:gdLst/>
              <a:ahLst/>
              <a:cxnLst/>
              <a:rect l="l" t="t" r="r" b="b"/>
              <a:pathLst>
                <a:path h="1475105">
                  <a:moveTo>
                    <a:pt x="0" y="147481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1557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1430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1303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11128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113794" y="1014415"/>
            <a:ext cx="3898265" cy="60452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Autres</a:t>
            </a:r>
            <a:r>
              <a:rPr sz="1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portes</a:t>
            </a:r>
            <a:r>
              <a:rPr sz="1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logiques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190"/>
              </a:lnSpc>
              <a:spcBef>
                <a:spcPts val="380"/>
              </a:spcBef>
            </a:pPr>
            <a:r>
              <a:rPr sz="1000" spc="-20" dirty="0">
                <a:latin typeface="Tahoma"/>
                <a:cs typeface="Tahoma"/>
              </a:rPr>
              <a:t>Deux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autres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portes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logiques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sont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fondamentales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25" dirty="0">
                <a:latin typeface="Tahoma"/>
                <a:cs typeface="Tahoma"/>
              </a:rPr>
              <a:t> bien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que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pouvant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être </a:t>
            </a:r>
            <a:r>
              <a:rPr sz="1000" spc="-35" dirty="0">
                <a:latin typeface="Tahoma"/>
                <a:cs typeface="Tahoma"/>
              </a:rPr>
              <a:t>construire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partir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OR, AND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NOT ont </a:t>
            </a:r>
            <a:r>
              <a:rPr sz="1000" spc="-20" dirty="0">
                <a:latin typeface="Tahoma"/>
                <a:cs typeface="Tahoma"/>
              </a:rPr>
              <a:t>leur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propre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symbole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86993"/>
            <a:ext cx="4513580" cy="1644650"/>
            <a:chOff x="75688" y="1086993"/>
            <a:chExt cx="4513580" cy="1644650"/>
          </a:xfrm>
        </p:grpSpPr>
        <p:sp>
          <p:nvSpPr>
            <p:cNvPr id="5" name="object 5"/>
            <p:cNvSpPr/>
            <p:nvPr/>
          </p:nvSpPr>
          <p:spPr>
            <a:xfrm>
              <a:off x="75689" y="1086993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7165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716"/>
                  </a:moveTo>
                  <a:lnTo>
                    <a:pt x="4456941" y="5716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716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7419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8054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8689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9324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93152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581"/>
                  </a:lnTo>
                  <a:lnTo>
                    <a:pt x="4456938" y="30581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61864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0594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66231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87"/>
                  </a:lnTo>
                  <a:lnTo>
                    <a:pt x="0" y="4749"/>
                  </a:lnTo>
                  <a:lnTo>
                    <a:pt x="0" y="7937"/>
                  </a:lnTo>
                  <a:lnTo>
                    <a:pt x="0" y="11112"/>
                  </a:lnTo>
                  <a:lnTo>
                    <a:pt x="0" y="17462"/>
                  </a:lnTo>
                  <a:lnTo>
                    <a:pt x="4304525" y="17462"/>
                  </a:lnTo>
                  <a:lnTo>
                    <a:pt x="4304525" y="11112"/>
                  </a:lnTo>
                  <a:lnTo>
                    <a:pt x="4304525" y="7937"/>
                  </a:lnTo>
                  <a:lnTo>
                    <a:pt x="4304525" y="4749"/>
                  </a:lnTo>
                  <a:lnTo>
                    <a:pt x="4304525" y="1587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67659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68294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68929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69564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0199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0834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71469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721040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0"/>
                  </a:moveTo>
                  <a:lnTo>
                    <a:pt x="4304535" y="4760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130338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133513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136688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139863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143038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146213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149388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152563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155738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158913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62088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65263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68438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71613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747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77963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747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1180223"/>
              <a:ext cx="5715" cy="1443990"/>
            </a:xfrm>
            <a:custGeom>
              <a:avLst/>
              <a:gdLst/>
              <a:ahLst/>
              <a:cxnLst/>
              <a:rect l="l" t="t" r="r" b="b"/>
              <a:pathLst>
                <a:path w="5714" h="1443989">
                  <a:moveTo>
                    <a:pt x="5715" y="0"/>
                  </a:moveTo>
                  <a:lnTo>
                    <a:pt x="0" y="0"/>
                  </a:lnTo>
                  <a:lnTo>
                    <a:pt x="0" y="1443990"/>
                  </a:lnTo>
                  <a:lnTo>
                    <a:pt x="5715" y="144399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88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29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69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54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5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5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76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17" y="1180211"/>
              <a:ext cx="5715" cy="1443990"/>
            </a:xfrm>
            <a:custGeom>
              <a:avLst/>
              <a:gdLst/>
              <a:ahLst/>
              <a:cxnLst/>
              <a:rect l="l" t="t" r="r" b="b"/>
              <a:pathLst>
                <a:path w="5714" h="1443989">
                  <a:moveTo>
                    <a:pt x="5112" y="0"/>
                  </a:moveTo>
                  <a:lnTo>
                    <a:pt x="0" y="0"/>
                  </a:lnTo>
                  <a:lnTo>
                    <a:pt x="0" y="1443989"/>
                  </a:lnTo>
                  <a:lnTo>
                    <a:pt x="5112" y="1443989"/>
                  </a:lnTo>
                  <a:lnTo>
                    <a:pt x="511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316101"/>
              <a:ext cx="4457065" cy="1358900"/>
            </a:xfrm>
            <a:custGeom>
              <a:avLst/>
              <a:gdLst/>
              <a:ahLst/>
              <a:cxnLst/>
              <a:rect l="l" t="t" r="r" b="b"/>
              <a:pathLst>
                <a:path w="4457065" h="1358900">
                  <a:moveTo>
                    <a:pt x="4456610" y="0"/>
                  </a:moveTo>
                  <a:lnTo>
                    <a:pt x="0" y="0"/>
                  </a:lnTo>
                  <a:lnTo>
                    <a:pt x="0" y="1308100"/>
                  </a:lnTo>
                  <a:lnTo>
                    <a:pt x="4009" y="1327824"/>
                  </a:lnTo>
                  <a:lnTo>
                    <a:pt x="14924" y="1343977"/>
                  </a:lnTo>
                  <a:lnTo>
                    <a:pt x="31079" y="1354891"/>
                  </a:lnTo>
                  <a:lnTo>
                    <a:pt x="50804" y="1358900"/>
                  </a:lnTo>
                  <a:lnTo>
                    <a:pt x="4405810" y="1358900"/>
                  </a:lnTo>
                  <a:lnTo>
                    <a:pt x="4425535" y="1354891"/>
                  </a:lnTo>
                  <a:lnTo>
                    <a:pt x="4441688" y="1343977"/>
                  </a:lnTo>
                  <a:lnTo>
                    <a:pt x="4452602" y="1327824"/>
                  </a:lnTo>
                  <a:lnTo>
                    <a:pt x="4456610" y="1308100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168438"/>
              <a:ext cx="0" cy="1475105"/>
            </a:xfrm>
            <a:custGeom>
              <a:avLst/>
              <a:gdLst/>
              <a:ahLst/>
              <a:cxnLst/>
              <a:rect l="l" t="t" r="r" b="b"/>
              <a:pathLst>
                <a:path h="1475105">
                  <a:moveTo>
                    <a:pt x="0" y="147481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1557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1430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1303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11128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703051"/>
              <a:ext cx="70717" cy="70726"/>
            </a:xfrm>
            <a:prstGeom prst="rect">
              <a:avLst/>
            </a:prstGeom>
          </p:spPr>
        </p:pic>
      </p:grpSp>
      <p:sp>
        <p:nvSpPr>
          <p:cNvPr id="56" name="object 56"/>
          <p:cNvSpPr txBox="1"/>
          <p:nvPr/>
        </p:nvSpPr>
        <p:spPr>
          <a:xfrm>
            <a:off x="113794" y="1014415"/>
            <a:ext cx="4343400" cy="947419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Autres</a:t>
            </a:r>
            <a:r>
              <a:rPr sz="1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portes</a:t>
            </a:r>
            <a:r>
              <a:rPr sz="1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logiques</a:t>
            </a:r>
            <a:endParaRPr sz="1200">
              <a:latin typeface="Calibri"/>
              <a:cs typeface="Calibri"/>
            </a:endParaRPr>
          </a:p>
          <a:p>
            <a:pPr marL="12700" marR="450215">
              <a:lnSpc>
                <a:spcPts val="1190"/>
              </a:lnSpc>
              <a:spcBef>
                <a:spcPts val="380"/>
              </a:spcBef>
            </a:pPr>
            <a:r>
              <a:rPr sz="1000" spc="-20" dirty="0">
                <a:latin typeface="Tahoma"/>
                <a:cs typeface="Tahoma"/>
              </a:rPr>
              <a:t>Deux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autres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portes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logiques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sont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fondamentales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25" dirty="0">
                <a:latin typeface="Tahoma"/>
                <a:cs typeface="Tahoma"/>
              </a:rPr>
              <a:t> bien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que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pouvant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être </a:t>
            </a:r>
            <a:r>
              <a:rPr sz="1000" spc="-35" dirty="0">
                <a:latin typeface="Tahoma"/>
                <a:cs typeface="Tahoma"/>
              </a:rPr>
              <a:t>construire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partir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OR, AND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NOT ont </a:t>
            </a:r>
            <a:r>
              <a:rPr sz="1000" spc="-20" dirty="0">
                <a:latin typeface="Tahoma"/>
                <a:cs typeface="Tahoma"/>
              </a:rPr>
              <a:t>leur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propre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symbole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ct val="100000"/>
              </a:lnSpc>
              <a:spcBef>
                <a:spcPts val="259"/>
              </a:spcBef>
            </a:pPr>
            <a:r>
              <a:rPr sz="1000" dirty="0">
                <a:latin typeface="Tahoma"/>
                <a:cs typeface="Tahoma"/>
              </a:rPr>
              <a:t>La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porte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XOR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qui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vaut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1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lorsque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l’une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entrées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vaut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un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mais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pas</a:t>
            </a:r>
            <a:r>
              <a:rPr sz="1000" spc="-35" dirty="0">
                <a:latin typeface="Tahoma"/>
                <a:cs typeface="Tahoma"/>
              </a:rPr>
              <a:t> les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deux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la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fois.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C’est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ou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exclusif.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86993"/>
            <a:ext cx="4513580" cy="1644650"/>
            <a:chOff x="75688" y="1086993"/>
            <a:chExt cx="4513580" cy="1644650"/>
          </a:xfrm>
        </p:grpSpPr>
        <p:sp>
          <p:nvSpPr>
            <p:cNvPr id="5" name="object 5"/>
            <p:cNvSpPr/>
            <p:nvPr/>
          </p:nvSpPr>
          <p:spPr>
            <a:xfrm>
              <a:off x="75689" y="1086993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7165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716"/>
                  </a:moveTo>
                  <a:lnTo>
                    <a:pt x="4456941" y="5716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716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7419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8054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8689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9324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93152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581"/>
                  </a:lnTo>
                  <a:lnTo>
                    <a:pt x="4456938" y="30581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61864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0594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66231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87"/>
                  </a:lnTo>
                  <a:lnTo>
                    <a:pt x="0" y="4749"/>
                  </a:lnTo>
                  <a:lnTo>
                    <a:pt x="0" y="7937"/>
                  </a:lnTo>
                  <a:lnTo>
                    <a:pt x="0" y="11112"/>
                  </a:lnTo>
                  <a:lnTo>
                    <a:pt x="0" y="17462"/>
                  </a:lnTo>
                  <a:lnTo>
                    <a:pt x="4304525" y="17462"/>
                  </a:lnTo>
                  <a:lnTo>
                    <a:pt x="4304525" y="11112"/>
                  </a:lnTo>
                  <a:lnTo>
                    <a:pt x="4304525" y="7937"/>
                  </a:lnTo>
                  <a:lnTo>
                    <a:pt x="4304525" y="4749"/>
                  </a:lnTo>
                  <a:lnTo>
                    <a:pt x="4304525" y="1587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67659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68294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68929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69564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0199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0834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71469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721040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0"/>
                  </a:moveTo>
                  <a:lnTo>
                    <a:pt x="4304535" y="4760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130338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133513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136688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139863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143038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146213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149388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152563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155738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158913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62088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65263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68438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71613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747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77963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747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1180223"/>
              <a:ext cx="5715" cy="1443990"/>
            </a:xfrm>
            <a:custGeom>
              <a:avLst/>
              <a:gdLst/>
              <a:ahLst/>
              <a:cxnLst/>
              <a:rect l="l" t="t" r="r" b="b"/>
              <a:pathLst>
                <a:path w="5714" h="1443989">
                  <a:moveTo>
                    <a:pt x="5715" y="0"/>
                  </a:moveTo>
                  <a:lnTo>
                    <a:pt x="0" y="0"/>
                  </a:lnTo>
                  <a:lnTo>
                    <a:pt x="0" y="1443990"/>
                  </a:lnTo>
                  <a:lnTo>
                    <a:pt x="5715" y="144399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88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29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69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54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5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5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76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17" y="1180211"/>
              <a:ext cx="5715" cy="1443990"/>
            </a:xfrm>
            <a:custGeom>
              <a:avLst/>
              <a:gdLst/>
              <a:ahLst/>
              <a:cxnLst/>
              <a:rect l="l" t="t" r="r" b="b"/>
              <a:pathLst>
                <a:path w="5714" h="1443989">
                  <a:moveTo>
                    <a:pt x="5112" y="0"/>
                  </a:moveTo>
                  <a:lnTo>
                    <a:pt x="0" y="0"/>
                  </a:lnTo>
                  <a:lnTo>
                    <a:pt x="0" y="1443989"/>
                  </a:lnTo>
                  <a:lnTo>
                    <a:pt x="5112" y="1443989"/>
                  </a:lnTo>
                  <a:lnTo>
                    <a:pt x="511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316101"/>
              <a:ext cx="4457065" cy="1358900"/>
            </a:xfrm>
            <a:custGeom>
              <a:avLst/>
              <a:gdLst/>
              <a:ahLst/>
              <a:cxnLst/>
              <a:rect l="l" t="t" r="r" b="b"/>
              <a:pathLst>
                <a:path w="4457065" h="1358900">
                  <a:moveTo>
                    <a:pt x="4456610" y="0"/>
                  </a:moveTo>
                  <a:lnTo>
                    <a:pt x="0" y="0"/>
                  </a:lnTo>
                  <a:lnTo>
                    <a:pt x="0" y="1308100"/>
                  </a:lnTo>
                  <a:lnTo>
                    <a:pt x="4009" y="1327824"/>
                  </a:lnTo>
                  <a:lnTo>
                    <a:pt x="14924" y="1343977"/>
                  </a:lnTo>
                  <a:lnTo>
                    <a:pt x="31079" y="1354891"/>
                  </a:lnTo>
                  <a:lnTo>
                    <a:pt x="50804" y="1358900"/>
                  </a:lnTo>
                  <a:lnTo>
                    <a:pt x="4405810" y="1358900"/>
                  </a:lnTo>
                  <a:lnTo>
                    <a:pt x="4425535" y="1354891"/>
                  </a:lnTo>
                  <a:lnTo>
                    <a:pt x="4441688" y="1343977"/>
                  </a:lnTo>
                  <a:lnTo>
                    <a:pt x="4452602" y="1327824"/>
                  </a:lnTo>
                  <a:lnTo>
                    <a:pt x="4456610" y="1308100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168438"/>
              <a:ext cx="0" cy="1475105"/>
            </a:xfrm>
            <a:custGeom>
              <a:avLst/>
              <a:gdLst/>
              <a:ahLst/>
              <a:cxnLst/>
              <a:rect l="l" t="t" r="r" b="b"/>
              <a:pathLst>
                <a:path h="1475105">
                  <a:moveTo>
                    <a:pt x="0" y="147481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1557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1430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1303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11128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703051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2044427"/>
              <a:ext cx="70717" cy="70726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13794" y="1014415"/>
            <a:ext cx="4366260" cy="128905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Autres</a:t>
            </a:r>
            <a:r>
              <a:rPr sz="1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portes</a:t>
            </a:r>
            <a:r>
              <a:rPr sz="1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logiques</a:t>
            </a:r>
            <a:endParaRPr sz="1200">
              <a:latin typeface="Calibri"/>
              <a:cs typeface="Calibri"/>
            </a:endParaRPr>
          </a:p>
          <a:p>
            <a:pPr marL="12700" marR="472440">
              <a:lnSpc>
                <a:spcPts val="1190"/>
              </a:lnSpc>
              <a:spcBef>
                <a:spcPts val="380"/>
              </a:spcBef>
            </a:pPr>
            <a:r>
              <a:rPr sz="1000" spc="-20" dirty="0">
                <a:latin typeface="Tahoma"/>
                <a:cs typeface="Tahoma"/>
              </a:rPr>
              <a:t>Deux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autres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portes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logiques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sont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fondamentales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25" dirty="0">
                <a:latin typeface="Tahoma"/>
                <a:cs typeface="Tahoma"/>
              </a:rPr>
              <a:t> bien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que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pouvant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être </a:t>
            </a:r>
            <a:r>
              <a:rPr sz="1000" spc="-35" dirty="0">
                <a:latin typeface="Tahoma"/>
                <a:cs typeface="Tahoma"/>
              </a:rPr>
              <a:t>construire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partir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OR, AND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NOT ont </a:t>
            </a:r>
            <a:r>
              <a:rPr sz="1000" spc="-20" dirty="0">
                <a:latin typeface="Tahoma"/>
                <a:cs typeface="Tahoma"/>
              </a:rPr>
              <a:t>leur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propre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symbole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  <a:p>
            <a:pPr marL="265430" marR="27305">
              <a:lnSpc>
                <a:spcPct val="100000"/>
              </a:lnSpc>
              <a:spcBef>
                <a:spcPts val="259"/>
              </a:spcBef>
            </a:pPr>
            <a:r>
              <a:rPr sz="1000" dirty="0">
                <a:latin typeface="Tahoma"/>
                <a:cs typeface="Tahoma"/>
              </a:rPr>
              <a:t>La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porte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XOR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qui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vaut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1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lorsque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l’une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entrées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vaut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un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mais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pas</a:t>
            </a:r>
            <a:r>
              <a:rPr sz="1000" spc="-35" dirty="0">
                <a:latin typeface="Tahoma"/>
                <a:cs typeface="Tahoma"/>
              </a:rPr>
              <a:t> les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deux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la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fois.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C’est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ou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exclusif.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ct val="100000"/>
              </a:lnSpc>
              <a:spcBef>
                <a:spcPts val="285"/>
              </a:spcBef>
            </a:pPr>
            <a:r>
              <a:rPr sz="1000" dirty="0">
                <a:latin typeface="Tahoma"/>
                <a:cs typeface="Tahoma"/>
              </a:rPr>
              <a:t>La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porte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NAND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qui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vaut </a:t>
            </a:r>
            <a:r>
              <a:rPr sz="1000" dirty="0">
                <a:latin typeface="Tahoma"/>
                <a:cs typeface="Tahoma"/>
              </a:rPr>
              <a:t>0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seulement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lorsque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deux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entrées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valent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1.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C’est </a:t>
            </a:r>
            <a:r>
              <a:rPr sz="1000" dirty="0">
                <a:latin typeface="Tahoma"/>
                <a:cs typeface="Tahoma"/>
              </a:rPr>
              <a:t>la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porte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"NON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25" dirty="0">
                <a:latin typeface="Tahoma"/>
                <a:cs typeface="Tahoma"/>
              </a:rPr>
              <a:t>ET"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086993"/>
            <a:ext cx="4513580" cy="1644650"/>
            <a:chOff x="75688" y="1086993"/>
            <a:chExt cx="4513580" cy="1644650"/>
          </a:xfrm>
        </p:grpSpPr>
        <p:sp>
          <p:nvSpPr>
            <p:cNvPr id="5" name="object 5"/>
            <p:cNvSpPr/>
            <p:nvPr/>
          </p:nvSpPr>
          <p:spPr>
            <a:xfrm>
              <a:off x="75689" y="1086993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27165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716"/>
                  </a:moveTo>
                  <a:lnTo>
                    <a:pt x="4456941" y="5716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716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27419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28054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286892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29324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293152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581"/>
                  </a:lnTo>
                  <a:lnTo>
                    <a:pt x="4456938" y="30581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61864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60594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66231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87"/>
                  </a:lnTo>
                  <a:lnTo>
                    <a:pt x="0" y="4749"/>
                  </a:lnTo>
                  <a:lnTo>
                    <a:pt x="0" y="7937"/>
                  </a:lnTo>
                  <a:lnTo>
                    <a:pt x="0" y="11112"/>
                  </a:lnTo>
                  <a:lnTo>
                    <a:pt x="0" y="17462"/>
                  </a:lnTo>
                  <a:lnTo>
                    <a:pt x="4304525" y="17462"/>
                  </a:lnTo>
                  <a:lnTo>
                    <a:pt x="4304525" y="11112"/>
                  </a:lnTo>
                  <a:lnTo>
                    <a:pt x="4304525" y="7937"/>
                  </a:lnTo>
                  <a:lnTo>
                    <a:pt x="4304525" y="4749"/>
                  </a:lnTo>
                  <a:lnTo>
                    <a:pt x="4304525" y="1587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67659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68294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68929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69564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70199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70834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71469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721040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0"/>
                  </a:moveTo>
                  <a:lnTo>
                    <a:pt x="4304535" y="4760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130338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133513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136688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139863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143038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146213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149388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152563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155738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158913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162088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165263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168438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171613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1747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177963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1747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1180223"/>
              <a:ext cx="5715" cy="1443990"/>
            </a:xfrm>
            <a:custGeom>
              <a:avLst/>
              <a:gdLst/>
              <a:ahLst/>
              <a:cxnLst/>
              <a:rect l="l" t="t" r="r" b="b"/>
              <a:pathLst>
                <a:path w="5714" h="1443989">
                  <a:moveTo>
                    <a:pt x="5715" y="0"/>
                  </a:moveTo>
                  <a:lnTo>
                    <a:pt x="0" y="0"/>
                  </a:lnTo>
                  <a:lnTo>
                    <a:pt x="0" y="1443990"/>
                  </a:lnTo>
                  <a:lnTo>
                    <a:pt x="5715" y="144399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88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29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69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54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5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5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76" y="1180211"/>
              <a:ext cx="9525" cy="1443990"/>
            </a:xfrm>
            <a:custGeom>
              <a:avLst/>
              <a:gdLst/>
              <a:ahLst/>
              <a:cxnLst/>
              <a:rect l="l" t="t" r="r" b="b"/>
              <a:pathLst>
                <a:path w="9525" h="1443989">
                  <a:moveTo>
                    <a:pt x="0" y="1443989"/>
                  </a:moveTo>
                  <a:lnTo>
                    <a:pt x="9525" y="144398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44398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17" y="1180211"/>
              <a:ext cx="5715" cy="1443990"/>
            </a:xfrm>
            <a:custGeom>
              <a:avLst/>
              <a:gdLst/>
              <a:ahLst/>
              <a:cxnLst/>
              <a:rect l="l" t="t" r="r" b="b"/>
              <a:pathLst>
                <a:path w="5714" h="1443989">
                  <a:moveTo>
                    <a:pt x="5112" y="0"/>
                  </a:moveTo>
                  <a:lnTo>
                    <a:pt x="0" y="0"/>
                  </a:lnTo>
                  <a:lnTo>
                    <a:pt x="0" y="1443989"/>
                  </a:lnTo>
                  <a:lnTo>
                    <a:pt x="5112" y="1443989"/>
                  </a:lnTo>
                  <a:lnTo>
                    <a:pt x="511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316101"/>
              <a:ext cx="4457065" cy="1358900"/>
            </a:xfrm>
            <a:custGeom>
              <a:avLst/>
              <a:gdLst/>
              <a:ahLst/>
              <a:cxnLst/>
              <a:rect l="l" t="t" r="r" b="b"/>
              <a:pathLst>
                <a:path w="4457065" h="1358900">
                  <a:moveTo>
                    <a:pt x="4456610" y="0"/>
                  </a:moveTo>
                  <a:lnTo>
                    <a:pt x="0" y="0"/>
                  </a:lnTo>
                  <a:lnTo>
                    <a:pt x="0" y="1308100"/>
                  </a:lnTo>
                  <a:lnTo>
                    <a:pt x="4009" y="1327824"/>
                  </a:lnTo>
                  <a:lnTo>
                    <a:pt x="14924" y="1343977"/>
                  </a:lnTo>
                  <a:lnTo>
                    <a:pt x="31079" y="1354891"/>
                  </a:lnTo>
                  <a:lnTo>
                    <a:pt x="50804" y="1358900"/>
                  </a:lnTo>
                  <a:lnTo>
                    <a:pt x="4405810" y="1358900"/>
                  </a:lnTo>
                  <a:lnTo>
                    <a:pt x="4425535" y="1354891"/>
                  </a:lnTo>
                  <a:lnTo>
                    <a:pt x="4441688" y="1343977"/>
                  </a:lnTo>
                  <a:lnTo>
                    <a:pt x="4452602" y="1327824"/>
                  </a:lnTo>
                  <a:lnTo>
                    <a:pt x="4456610" y="1308100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168438"/>
              <a:ext cx="0" cy="1475105"/>
            </a:xfrm>
            <a:custGeom>
              <a:avLst/>
              <a:gdLst/>
              <a:ahLst/>
              <a:cxnLst/>
              <a:rect l="l" t="t" r="r" b="b"/>
              <a:pathLst>
                <a:path h="1475105">
                  <a:moveTo>
                    <a:pt x="0" y="147481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1557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1430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1303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11128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703051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2044427"/>
              <a:ext cx="70717" cy="70726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78" y="2385808"/>
              <a:ext cx="70717" cy="70723"/>
            </a:xfrm>
            <a:prstGeom prst="rect">
              <a:avLst/>
            </a:prstGeom>
          </p:spPr>
        </p:pic>
      </p:grpSp>
      <p:sp>
        <p:nvSpPr>
          <p:cNvPr id="58" name="object 58"/>
          <p:cNvSpPr txBox="1"/>
          <p:nvPr/>
        </p:nvSpPr>
        <p:spPr>
          <a:xfrm>
            <a:off x="113794" y="1014415"/>
            <a:ext cx="4380865" cy="163004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Autres</a:t>
            </a:r>
            <a:r>
              <a:rPr sz="1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portes</a:t>
            </a:r>
            <a:r>
              <a:rPr sz="1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logiques</a:t>
            </a:r>
            <a:endParaRPr sz="1200">
              <a:latin typeface="Calibri"/>
              <a:cs typeface="Calibri"/>
            </a:endParaRPr>
          </a:p>
          <a:p>
            <a:pPr marL="12700" marR="487680">
              <a:lnSpc>
                <a:spcPts val="1190"/>
              </a:lnSpc>
              <a:spcBef>
                <a:spcPts val="380"/>
              </a:spcBef>
            </a:pPr>
            <a:r>
              <a:rPr sz="1000" spc="-20" dirty="0">
                <a:latin typeface="Tahoma"/>
                <a:cs typeface="Tahoma"/>
              </a:rPr>
              <a:t>Deux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autres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portes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logiques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sont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fondamentales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25" dirty="0">
                <a:latin typeface="Tahoma"/>
                <a:cs typeface="Tahoma"/>
              </a:rPr>
              <a:t> bien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que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pouvant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être </a:t>
            </a:r>
            <a:r>
              <a:rPr sz="1000" spc="-35" dirty="0">
                <a:latin typeface="Tahoma"/>
                <a:cs typeface="Tahoma"/>
              </a:rPr>
              <a:t>construire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partir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OR, AND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NOT ont </a:t>
            </a:r>
            <a:r>
              <a:rPr sz="1000" spc="-20" dirty="0">
                <a:latin typeface="Tahoma"/>
                <a:cs typeface="Tahoma"/>
              </a:rPr>
              <a:t>leur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propre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symbole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  <a:p>
            <a:pPr marL="265430" marR="42545">
              <a:lnSpc>
                <a:spcPct val="100000"/>
              </a:lnSpc>
              <a:spcBef>
                <a:spcPts val="259"/>
              </a:spcBef>
            </a:pPr>
            <a:r>
              <a:rPr sz="1000" dirty="0">
                <a:latin typeface="Tahoma"/>
                <a:cs typeface="Tahoma"/>
              </a:rPr>
              <a:t>La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porte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XOR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qui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vaut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1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lorsque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l’une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entrées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vaut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un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mais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pas</a:t>
            </a:r>
            <a:r>
              <a:rPr sz="1000" spc="-35" dirty="0">
                <a:latin typeface="Tahoma"/>
                <a:cs typeface="Tahoma"/>
              </a:rPr>
              <a:t> les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deux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la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fois.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C’est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ou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exclusif.</a:t>
            </a:r>
            <a:endParaRPr sz="1000">
              <a:latin typeface="Tahoma"/>
              <a:cs typeface="Tahoma"/>
            </a:endParaRPr>
          </a:p>
          <a:p>
            <a:pPr marL="265430" marR="19685">
              <a:lnSpc>
                <a:spcPct val="100000"/>
              </a:lnSpc>
              <a:spcBef>
                <a:spcPts val="285"/>
              </a:spcBef>
            </a:pPr>
            <a:r>
              <a:rPr sz="1000" dirty="0">
                <a:latin typeface="Tahoma"/>
                <a:cs typeface="Tahoma"/>
              </a:rPr>
              <a:t>La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porte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NAND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qui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vaut </a:t>
            </a:r>
            <a:r>
              <a:rPr sz="1000" dirty="0">
                <a:latin typeface="Tahoma"/>
                <a:cs typeface="Tahoma"/>
              </a:rPr>
              <a:t>0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seulement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lorsque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deux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entrées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valent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1.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C’est </a:t>
            </a:r>
            <a:r>
              <a:rPr sz="1000" dirty="0">
                <a:latin typeface="Tahoma"/>
                <a:cs typeface="Tahoma"/>
              </a:rPr>
              <a:t>la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porte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"NON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25" dirty="0">
                <a:latin typeface="Tahoma"/>
                <a:cs typeface="Tahoma"/>
              </a:rPr>
              <a:t>ET"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latin typeface="Tahoma"/>
                <a:cs typeface="Tahoma"/>
              </a:rPr>
              <a:t>La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porte </a:t>
            </a:r>
            <a:r>
              <a:rPr sz="1000" dirty="0">
                <a:latin typeface="Tahoma"/>
                <a:cs typeface="Tahoma"/>
              </a:rPr>
              <a:t>NOR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qui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vaut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1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seulement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lorsque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les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deux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entrées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valent </a:t>
            </a:r>
            <a:r>
              <a:rPr sz="1000" spc="-10" dirty="0">
                <a:latin typeface="Tahoma"/>
                <a:cs typeface="Tahoma"/>
              </a:rPr>
              <a:t>0.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C’est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la porte</a:t>
            </a:r>
            <a:r>
              <a:rPr sz="1000" spc="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"NON</a:t>
            </a:r>
            <a:r>
              <a:rPr sz="1000" spc="6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OU"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05053"/>
            <a:ext cx="4513580" cy="1507490"/>
            <a:chOff x="75688" y="805053"/>
            <a:chExt cx="4513580" cy="1507490"/>
          </a:xfrm>
        </p:grpSpPr>
        <p:sp>
          <p:nvSpPr>
            <p:cNvPr id="5" name="object 5"/>
            <p:cNvSpPr/>
            <p:nvPr/>
          </p:nvSpPr>
          <p:spPr>
            <a:xfrm>
              <a:off x="75689" y="805053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98971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717"/>
                  </a:moveTo>
                  <a:lnTo>
                    <a:pt x="4456941" y="5717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717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99225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99860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0495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1130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11212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581"/>
                  </a:lnTo>
                  <a:lnTo>
                    <a:pt x="4456938" y="30581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19954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18684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24321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74"/>
                  </a:lnTo>
                  <a:lnTo>
                    <a:pt x="0" y="4749"/>
                  </a:lnTo>
                  <a:lnTo>
                    <a:pt x="0" y="7924"/>
                  </a:lnTo>
                  <a:lnTo>
                    <a:pt x="0" y="11099"/>
                  </a:lnTo>
                  <a:lnTo>
                    <a:pt x="0" y="17449"/>
                  </a:lnTo>
                  <a:lnTo>
                    <a:pt x="4304525" y="17449"/>
                  </a:lnTo>
                  <a:lnTo>
                    <a:pt x="4304525" y="11099"/>
                  </a:lnTo>
                  <a:lnTo>
                    <a:pt x="4304525" y="7924"/>
                  </a:lnTo>
                  <a:lnTo>
                    <a:pt x="4304525" y="4749"/>
                  </a:lnTo>
                  <a:lnTo>
                    <a:pt x="4304525" y="1574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25748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26383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2701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27653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2828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28923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2955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301937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3"/>
                  </a:moveTo>
                  <a:lnTo>
                    <a:pt x="4304535" y="4763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3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849719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852894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856069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859244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862419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865594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868769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89"/>
                  </a:lnTo>
                  <a:lnTo>
                    <a:pt x="22447" y="9297"/>
                  </a:lnTo>
                  <a:lnTo>
                    <a:pt x="12354" y="2494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71944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75119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78294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881469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884644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887819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890994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894169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897344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894169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899553"/>
              <a:ext cx="5715" cy="1305560"/>
            </a:xfrm>
            <a:custGeom>
              <a:avLst/>
              <a:gdLst/>
              <a:ahLst/>
              <a:cxnLst/>
              <a:rect l="l" t="t" r="r" b="b"/>
              <a:pathLst>
                <a:path w="5714" h="1305560">
                  <a:moveTo>
                    <a:pt x="5715" y="0"/>
                  </a:moveTo>
                  <a:lnTo>
                    <a:pt x="0" y="0"/>
                  </a:lnTo>
                  <a:lnTo>
                    <a:pt x="0" y="1305560"/>
                  </a:lnTo>
                  <a:lnTo>
                    <a:pt x="5715" y="130556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9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11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88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20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8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0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61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39" y="899541"/>
              <a:ext cx="5715" cy="1305560"/>
            </a:xfrm>
            <a:custGeom>
              <a:avLst/>
              <a:gdLst/>
              <a:ahLst/>
              <a:cxnLst/>
              <a:rect l="l" t="t" r="r" b="b"/>
              <a:pathLst>
                <a:path w="5714" h="1305560">
                  <a:moveTo>
                    <a:pt x="5090" y="0"/>
                  </a:moveTo>
                  <a:lnTo>
                    <a:pt x="0" y="0"/>
                  </a:lnTo>
                  <a:lnTo>
                    <a:pt x="0" y="1305559"/>
                  </a:lnTo>
                  <a:lnTo>
                    <a:pt x="5090" y="1305559"/>
                  </a:lnTo>
                  <a:lnTo>
                    <a:pt x="509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35481"/>
              <a:ext cx="4457065" cy="1220470"/>
            </a:xfrm>
            <a:custGeom>
              <a:avLst/>
              <a:gdLst/>
              <a:ahLst/>
              <a:cxnLst/>
              <a:rect l="l" t="t" r="r" b="b"/>
              <a:pathLst>
                <a:path w="4457065" h="1220470">
                  <a:moveTo>
                    <a:pt x="4456610" y="0"/>
                  </a:moveTo>
                  <a:lnTo>
                    <a:pt x="0" y="0"/>
                  </a:lnTo>
                  <a:lnTo>
                    <a:pt x="0" y="1169619"/>
                  </a:lnTo>
                  <a:lnTo>
                    <a:pt x="4009" y="1189343"/>
                  </a:lnTo>
                  <a:lnTo>
                    <a:pt x="14924" y="1205496"/>
                  </a:lnTo>
                  <a:lnTo>
                    <a:pt x="31079" y="1216410"/>
                  </a:lnTo>
                  <a:lnTo>
                    <a:pt x="50804" y="1220419"/>
                  </a:lnTo>
                  <a:lnTo>
                    <a:pt x="4405810" y="1220419"/>
                  </a:lnTo>
                  <a:lnTo>
                    <a:pt x="4425535" y="1216410"/>
                  </a:lnTo>
                  <a:lnTo>
                    <a:pt x="4441688" y="1205496"/>
                  </a:lnTo>
                  <a:lnTo>
                    <a:pt x="4452602" y="1189343"/>
                  </a:lnTo>
                  <a:lnTo>
                    <a:pt x="4456610" y="1169619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887818"/>
              <a:ext cx="0" cy="1336675"/>
            </a:xfrm>
            <a:custGeom>
              <a:avLst/>
              <a:gdLst/>
              <a:ahLst/>
              <a:cxnLst/>
              <a:rect l="l" t="t" r="r" b="b"/>
              <a:pathLst>
                <a:path h="1336675">
                  <a:moveTo>
                    <a:pt x="0" y="133633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751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624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8497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3066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079747"/>
              <a:ext cx="70717" cy="70713"/>
            </a:xfrm>
            <a:prstGeom prst="rect">
              <a:avLst/>
            </a:prstGeom>
          </p:spPr>
        </p:pic>
      </p:grpSp>
      <p:sp>
        <p:nvSpPr>
          <p:cNvPr id="56" name="object 56"/>
          <p:cNvSpPr txBox="1"/>
          <p:nvPr/>
        </p:nvSpPr>
        <p:spPr>
          <a:xfrm>
            <a:off x="113794" y="732475"/>
            <a:ext cx="4308475" cy="60642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Python</a:t>
            </a: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et</a:t>
            </a:r>
            <a:r>
              <a:rPr sz="12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les</a:t>
            </a:r>
            <a:r>
              <a:rPr sz="1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booléens</a:t>
            </a:r>
            <a:endParaRPr sz="1200">
              <a:latin typeface="Calibri"/>
              <a:cs typeface="Calibri"/>
            </a:endParaRPr>
          </a:p>
          <a:p>
            <a:pPr marL="265430">
              <a:lnSpc>
                <a:spcPct val="100000"/>
              </a:lnSpc>
              <a:spcBef>
                <a:spcPts val="330"/>
              </a:spcBef>
            </a:pPr>
            <a:r>
              <a:rPr sz="1000" spc="-10" dirty="0">
                <a:latin typeface="Tahoma"/>
                <a:cs typeface="Tahoma"/>
              </a:rPr>
              <a:t>Python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possède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type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variable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booléen,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deux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valeurs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possibles</a:t>
            </a:r>
            <a:r>
              <a:rPr sz="1000" spc="-25" dirty="0">
                <a:latin typeface="Tahoma"/>
                <a:cs typeface="Tahoma"/>
              </a:rPr>
              <a:t> sont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</a:pPr>
            <a:r>
              <a:rPr sz="1000" dirty="0">
                <a:latin typeface="Cambria"/>
                <a:cs typeface="Cambria"/>
              </a:rPr>
              <a:t>True</a:t>
            </a:r>
            <a:r>
              <a:rPr sz="1000" spc="95" dirty="0">
                <a:latin typeface="Cambria"/>
                <a:cs typeface="Cambri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55" dirty="0">
                <a:latin typeface="Cambria"/>
                <a:cs typeface="Cambria"/>
              </a:rPr>
              <a:t>False</a:t>
            </a:r>
            <a:r>
              <a:rPr sz="1000" spc="55" dirty="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05053"/>
            <a:ext cx="4513580" cy="1507490"/>
            <a:chOff x="75688" y="805053"/>
            <a:chExt cx="4513580" cy="1507490"/>
          </a:xfrm>
        </p:grpSpPr>
        <p:sp>
          <p:nvSpPr>
            <p:cNvPr id="5" name="object 5"/>
            <p:cNvSpPr/>
            <p:nvPr/>
          </p:nvSpPr>
          <p:spPr>
            <a:xfrm>
              <a:off x="75689" y="805053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98971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717"/>
                  </a:moveTo>
                  <a:lnTo>
                    <a:pt x="4456941" y="5717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717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99225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99860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0495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1130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11212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581"/>
                  </a:lnTo>
                  <a:lnTo>
                    <a:pt x="4456938" y="30581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19954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18684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24321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74"/>
                  </a:lnTo>
                  <a:lnTo>
                    <a:pt x="0" y="4749"/>
                  </a:lnTo>
                  <a:lnTo>
                    <a:pt x="0" y="7924"/>
                  </a:lnTo>
                  <a:lnTo>
                    <a:pt x="0" y="11099"/>
                  </a:lnTo>
                  <a:lnTo>
                    <a:pt x="0" y="17449"/>
                  </a:lnTo>
                  <a:lnTo>
                    <a:pt x="4304525" y="17449"/>
                  </a:lnTo>
                  <a:lnTo>
                    <a:pt x="4304525" y="11099"/>
                  </a:lnTo>
                  <a:lnTo>
                    <a:pt x="4304525" y="7924"/>
                  </a:lnTo>
                  <a:lnTo>
                    <a:pt x="4304525" y="4749"/>
                  </a:lnTo>
                  <a:lnTo>
                    <a:pt x="4304525" y="1574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25748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26383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2701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27653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2828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28923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2955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301937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3"/>
                  </a:moveTo>
                  <a:lnTo>
                    <a:pt x="4304535" y="4763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3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849719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852894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856069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859244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862419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865594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868769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89"/>
                  </a:lnTo>
                  <a:lnTo>
                    <a:pt x="22447" y="9297"/>
                  </a:lnTo>
                  <a:lnTo>
                    <a:pt x="12354" y="2494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71944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75119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78294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881469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884644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887819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890994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894169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897344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894169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899553"/>
              <a:ext cx="5715" cy="1305560"/>
            </a:xfrm>
            <a:custGeom>
              <a:avLst/>
              <a:gdLst/>
              <a:ahLst/>
              <a:cxnLst/>
              <a:rect l="l" t="t" r="r" b="b"/>
              <a:pathLst>
                <a:path w="5714" h="1305560">
                  <a:moveTo>
                    <a:pt x="5715" y="0"/>
                  </a:moveTo>
                  <a:lnTo>
                    <a:pt x="0" y="0"/>
                  </a:lnTo>
                  <a:lnTo>
                    <a:pt x="0" y="1305560"/>
                  </a:lnTo>
                  <a:lnTo>
                    <a:pt x="5715" y="130556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9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11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88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20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8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0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61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39" y="899541"/>
              <a:ext cx="5715" cy="1305560"/>
            </a:xfrm>
            <a:custGeom>
              <a:avLst/>
              <a:gdLst/>
              <a:ahLst/>
              <a:cxnLst/>
              <a:rect l="l" t="t" r="r" b="b"/>
              <a:pathLst>
                <a:path w="5714" h="1305560">
                  <a:moveTo>
                    <a:pt x="5090" y="0"/>
                  </a:moveTo>
                  <a:lnTo>
                    <a:pt x="0" y="0"/>
                  </a:lnTo>
                  <a:lnTo>
                    <a:pt x="0" y="1305559"/>
                  </a:lnTo>
                  <a:lnTo>
                    <a:pt x="5090" y="1305559"/>
                  </a:lnTo>
                  <a:lnTo>
                    <a:pt x="509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35481"/>
              <a:ext cx="4457065" cy="1220470"/>
            </a:xfrm>
            <a:custGeom>
              <a:avLst/>
              <a:gdLst/>
              <a:ahLst/>
              <a:cxnLst/>
              <a:rect l="l" t="t" r="r" b="b"/>
              <a:pathLst>
                <a:path w="4457065" h="1220470">
                  <a:moveTo>
                    <a:pt x="4456610" y="0"/>
                  </a:moveTo>
                  <a:lnTo>
                    <a:pt x="0" y="0"/>
                  </a:lnTo>
                  <a:lnTo>
                    <a:pt x="0" y="1169619"/>
                  </a:lnTo>
                  <a:lnTo>
                    <a:pt x="4009" y="1189343"/>
                  </a:lnTo>
                  <a:lnTo>
                    <a:pt x="14924" y="1205496"/>
                  </a:lnTo>
                  <a:lnTo>
                    <a:pt x="31079" y="1216410"/>
                  </a:lnTo>
                  <a:lnTo>
                    <a:pt x="50804" y="1220419"/>
                  </a:lnTo>
                  <a:lnTo>
                    <a:pt x="4405810" y="1220419"/>
                  </a:lnTo>
                  <a:lnTo>
                    <a:pt x="4425535" y="1216410"/>
                  </a:lnTo>
                  <a:lnTo>
                    <a:pt x="4441688" y="1205496"/>
                  </a:lnTo>
                  <a:lnTo>
                    <a:pt x="4452602" y="1189343"/>
                  </a:lnTo>
                  <a:lnTo>
                    <a:pt x="4456610" y="1169619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887818"/>
              <a:ext cx="0" cy="1336675"/>
            </a:xfrm>
            <a:custGeom>
              <a:avLst/>
              <a:gdLst/>
              <a:ahLst/>
              <a:cxnLst/>
              <a:rect l="l" t="t" r="r" b="b"/>
              <a:pathLst>
                <a:path h="1336675">
                  <a:moveTo>
                    <a:pt x="0" y="133633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751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624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8497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3066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079747"/>
              <a:ext cx="70717" cy="70713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421111"/>
              <a:ext cx="70717" cy="70726"/>
            </a:xfrm>
            <a:prstGeom prst="rect">
              <a:avLst/>
            </a:prstGeom>
          </p:spPr>
        </p:pic>
      </p:grpSp>
      <p:sp>
        <p:nvSpPr>
          <p:cNvPr id="57" name="object 5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/>
              <a:t>Python</a:t>
            </a:r>
            <a:r>
              <a:rPr spc="50" dirty="0"/>
              <a:t> </a:t>
            </a:r>
            <a:r>
              <a:rPr dirty="0"/>
              <a:t>et</a:t>
            </a:r>
            <a:r>
              <a:rPr spc="60" dirty="0"/>
              <a:t> </a:t>
            </a:r>
            <a:r>
              <a:rPr dirty="0"/>
              <a:t>les</a:t>
            </a:r>
            <a:r>
              <a:rPr spc="70" dirty="0"/>
              <a:t> </a:t>
            </a:r>
            <a:r>
              <a:rPr spc="-10" dirty="0"/>
              <a:t>booléens</a:t>
            </a:r>
          </a:p>
          <a:p>
            <a:pPr marL="265430">
              <a:lnSpc>
                <a:spcPct val="100000"/>
              </a:lnSpc>
              <a:spcBef>
                <a:spcPts val="33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Python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possède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type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variable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booléen,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les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deux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valeurs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possibles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sont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</a:pP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True</a:t>
            </a:r>
            <a:r>
              <a:rPr sz="1000" spc="9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et</a:t>
            </a:r>
            <a:r>
              <a:rPr sz="1000" spc="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55" dirty="0">
                <a:solidFill>
                  <a:srgbClr val="000000"/>
                </a:solidFill>
                <a:latin typeface="Cambria"/>
                <a:cs typeface="Cambria"/>
              </a:rPr>
              <a:t>False</a:t>
            </a:r>
            <a:r>
              <a:rPr sz="1000" spc="55" dirty="0">
                <a:solidFill>
                  <a:srgbClr val="000000"/>
                </a:solidFill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  <a:spcBef>
                <a:spcPts val="29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L’opération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b="1" spc="-40" dirty="0">
                <a:solidFill>
                  <a:srgbClr val="000000"/>
                </a:solidFill>
                <a:latin typeface="Arial"/>
                <a:cs typeface="Arial"/>
              </a:rPr>
              <a:t>non</a:t>
            </a:r>
            <a:r>
              <a:rPr sz="1000" b="1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s’obtient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à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l’aide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Cambria"/>
                <a:cs typeface="Cambria"/>
              </a:rPr>
              <a:t>not</a:t>
            </a:r>
            <a:endParaRPr sz="1000">
              <a:latin typeface="Cambria"/>
              <a:cs typeface="Cambria"/>
            </a:endParaRPr>
          </a:p>
        </p:txBody>
      </p:sp>
    </p:spTree>
  </p:cSld>
  <p:clrMapOvr>
    <a:masterClrMapping/>
  </p:clrMapOvr>
  <p:transition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05053"/>
            <a:ext cx="4513580" cy="1507490"/>
            <a:chOff x="75688" y="805053"/>
            <a:chExt cx="4513580" cy="1507490"/>
          </a:xfrm>
        </p:grpSpPr>
        <p:sp>
          <p:nvSpPr>
            <p:cNvPr id="5" name="object 5"/>
            <p:cNvSpPr/>
            <p:nvPr/>
          </p:nvSpPr>
          <p:spPr>
            <a:xfrm>
              <a:off x="75689" y="805053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98971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717"/>
                  </a:moveTo>
                  <a:lnTo>
                    <a:pt x="4456941" y="5717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717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99225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99860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0495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1130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11212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581"/>
                  </a:lnTo>
                  <a:lnTo>
                    <a:pt x="4456938" y="30581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19954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18684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24321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74"/>
                  </a:lnTo>
                  <a:lnTo>
                    <a:pt x="0" y="4749"/>
                  </a:lnTo>
                  <a:lnTo>
                    <a:pt x="0" y="7924"/>
                  </a:lnTo>
                  <a:lnTo>
                    <a:pt x="0" y="11099"/>
                  </a:lnTo>
                  <a:lnTo>
                    <a:pt x="0" y="17449"/>
                  </a:lnTo>
                  <a:lnTo>
                    <a:pt x="4304525" y="17449"/>
                  </a:lnTo>
                  <a:lnTo>
                    <a:pt x="4304525" y="11099"/>
                  </a:lnTo>
                  <a:lnTo>
                    <a:pt x="4304525" y="7924"/>
                  </a:lnTo>
                  <a:lnTo>
                    <a:pt x="4304525" y="4749"/>
                  </a:lnTo>
                  <a:lnTo>
                    <a:pt x="4304525" y="1574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25748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26383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2701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27653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2828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28923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2955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301937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3"/>
                  </a:moveTo>
                  <a:lnTo>
                    <a:pt x="4304535" y="4763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3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849719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852894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856069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859244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862419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865594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868769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89"/>
                  </a:lnTo>
                  <a:lnTo>
                    <a:pt x="22447" y="9297"/>
                  </a:lnTo>
                  <a:lnTo>
                    <a:pt x="12354" y="2494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71944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75119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78294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881469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884644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887819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890994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894169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897344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894169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899553"/>
              <a:ext cx="5715" cy="1305560"/>
            </a:xfrm>
            <a:custGeom>
              <a:avLst/>
              <a:gdLst/>
              <a:ahLst/>
              <a:cxnLst/>
              <a:rect l="l" t="t" r="r" b="b"/>
              <a:pathLst>
                <a:path w="5714" h="1305560">
                  <a:moveTo>
                    <a:pt x="5715" y="0"/>
                  </a:moveTo>
                  <a:lnTo>
                    <a:pt x="0" y="0"/>
                  </a:lnTo>
                  <a:lnTo>
                    <a:pt x="0" y="1305560"/>
                  </a:lnTo>
                  <a:lnTo>
                    <a:pt x="5715" y="130556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9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11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88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20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8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0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61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39" y="899541"/>
              <a:ext cx="5715" cy="1305560"/>
            </a:xfrm>
            <a:custGeom>
              <a:avLst/>
              <a:gdLst/>
              <a:ahLst/>
              <a:cxnLst/>
              <a:rect l="l" t="t" r="r" b="b"/>
              <a:pathLst>
                <a:path w="5714" h="1305560">
                  <a:moveTo>
                    <a:pt x="5090" y="0"/>
                  </a:moveTo>
                  <a:lnTo>
                    <a:pt x="0" y="0"/>
                  </a:lnTo>
                  <a:lnTo>
                    <a:pt x="0" y="1305559"/>
                  </a:lnTo>
                  <a:lnTo>
                    <a:pt x="5090" y="1305559"/>
                  </a:lnTo>
                  <a:lnTo>
                    <a:pt x="509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35481"/>
              <a:ext cx="4457065" cy="1220470"/>
            </a:xfrm>
            <a:custGeom>
              <a:avLst/>
              <a:gdLst/>
              <a:ahLst/>
              <a:cxnLst/>
              <a:rect l="l" t="t" r="r" b="b"/>
              <a:pathLst>
                <a:path w="4457065" h="1220470">
                  <a:moveTo>
                    <a:pt x="4456610" y="0"/>
                  </a:moveTo>
                  <a:lnTo>
                    <a:pt x="0" y="0"/>
                  </a:lnTo>
                  <a:lnTo>
                    <a:pt x="0" y="1169619"/>
                  </a:lnTo>
                  <a:lnTo>
                    <a:pt x="4009" y="1189343"/>
                  </a:lnTo>
                  <a:lnTo>
                    <a:pt x="14924" y="1205496"/>
                  </a:lnTo>
                  <a:lnTo>
                    <a:pt x="31079" y="1216410"/>
                  </a:lnTo>
                  <a:lnTo>
                    <a:pt x="50804" y="1220419"/>
                  </a:lnTo>
                  <a:lnTo>
                    <a:pt x="4405810" y="1220419"/>
                  </a:lnTo>
                  <a:lnTo>
                    <a:pt x="4425535" y="1216410"/>
                  </a:lnTo>
                  <a:lnTo>
                    <a:pt x="4441688" y="1205496"/>
                  </a:lnTo>
                  <a:lnTo>
                    <a:pt x="4452602" y="1189343"/>
                  </a:lnTo>
                  <a:lnTo>
                    <a:pt x="4456610" y="1169619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887818"/>
              <a:ext cx="0" cy="1336675"/>
            </a:xfrm>
            <a:custGeom>
              <a:avLst/>
              <a:gdLst/>
              <a:ahLst/>
              <a:cxnLst/>
              <a:rect l="l" t="t" r="r" b="b"/>
              <a:pathLst>
                <a:path h="1336675">
                  <a:moveTo>
                    <a:pt x="0" y="133633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751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624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8497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3066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079747"/>
              <a:ext cx="70717" cy="70713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421111"/>
              <a:ext cx="70717" cy="70726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611611"/>
              <a:ext cx="70717" cy="70726"/>
            </a:xfrm>
            <a:prstGeom prst="rect">
              <a:avLst/>
            </a:prstGeom>
          </p:spPr>
        </p:pic>
      </p:grpSp>
      <p:sp>
        <p:nvSpPr>
          <p:cNvPr id="58" name="object 5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/>
              <a:t>Python</a:t>
            </a:r>
            <a:r>
              <a:rPr spc="50" dirty="0"/>
              <a:t> </a:t>
            </a:r>
            <a:r>
              <a:rPr dirty="0"/>
              <a:t>et</a:t>
            </a:r>
            <a:r>
              <a:rPr spc="60" dirty="0"/>
              <a:t> </a:t>
            </a:r>
            <a:r>
              <a:rPr dirty="0"/>
              <a:t>les</a:t>
            </a:r>
            <a:r>
              <a:rPr spc="70" dirty="0"/>
              <a:t> </a:t>
            </a:r>
            <a:r>
              <a:rPr spc="-10" dirty="0"/>
              <a:t>booléens</a:t>
            </a:r>
          </a:p>
          <a:p>
            <a:pPr marL="265430">
              <a:lnSpc>
                <a:spcPct val="100000"/>
              </a:lnSpc>
              <a:spcBef>
                <a:spcPts val="33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Python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possède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type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variable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booléen,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les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deux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valeurs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possibles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sont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</a:pP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True</a:t>
            </a:r>
            <a:r>
              <a:rPr sz="1000" spc="9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et</a:t>
            </a:r>
            <a:r>
              <a:rPr sz="1000" spc="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55" dirty="0">
                <a:solidFill>
                  <a:srgbClr val="000000"/>
                </a:solidFill>
                <a:latin typeface="Cambria"/>
                <a:cs typeface="Cambria"/>
              </a:rPr>
              <a:t>False</a:t>
            </a:r>
            <a:r>
              <a:rPr sz="1000" spc="55" dirty="0">
                <a:solidFill>
                  <a:srgbClr val="000000"/>
                </a:solidFill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  <a:spcBef>
                <a:spcPts val="29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L’opération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b="1" spc="-40" dirty="0">
                <a:solidFill>
                  <a:srgbClr val="000000"/>
                </a:solidFill>
                <a:latin typeface="Arial"/>
                <a:cs typeface="Arial"/>
              </a:rPr>
              <a:t>non</a:t>
            </a:r>
            <a:r>
              <a:rPr sz="1000" b="1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s’obtient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à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l’aide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Cambria"/>
                <a:cs typeface="Cambria"/>
              </a:rPr>
              <a:t>not</a:t>
            </a:r>
            <a:endParaRPr sz="1000">
              <a:latin typeface="Cambria"/>
              <a:cs typeface="Cambria"/>
            </a:endParaRPr>
          </a:p>
          <a:p>
            <a:pPr marL="265430">
              <a:lnSpc>
                <a:spcPct val="100000"/>
              </a:lnSpc>
              <a:spcBef>
                <a:spcPts val="30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L’opération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b="1" dirty="0">
                <a:solidFill>
                  <a:srgbClr val="000000"/>
                </a:solidFill>
                <a:latin typeface="Arial"/>
                <a:cs typeface="Arial"/>
              </a:rPr>
              <a:t>et</a:t>
            </a:r>
            <a:r>
              <a:rPr sz="1000" b="1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s’obtient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à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l’aide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Cambria"/>
                <a:cs typeface="Cambria"/>
              </a:rPr>
              <a:t>and</a:t>
            </a:r>
            <a:endParaRPr sz="1000">
              <a:latin typeface="Cambria"/>
              <a:cs typeface="Cambri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56869"/>
            <a:ext cx="4513580" cy="2220595"/>
            <a:chOff x="75688" y="856869"/>
            <a:chExt cx="4513580" cy="2220595"/>
          </a:xfrm>
        </p:grpSpPr>
        <p:sp>
          <p:nvSpPr>
            <p:cNvPr id="5" name="object 5"/>
            <p:cNvSpPr/>
            <p:nvPr/>
          </p:nvSpPr>
          <p:spPr>
            <a:xfrm>
              <a:off x="75689" y="856869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031621"/>
              <a:ext cx="4457065" cy="5080"/>
            </a:xfrm>
            <a:custGeom>
              <a:avLst/>
              <a:gdLst/>
              <a:ahLst/>
              <a:cxnLst/>
              <a:rect l="l" t="t" r="r" b="b"/>
              <a:pathLst>
                <a:path w="4457065" h="5080">
                  <a:moveTo>
                    <a:pt x="0" y="4953"/>
                  </a:moveTo>
                  <a:lnTo>
                    <a:pt x="4456941" y="4953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4953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033399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039749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4609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5244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52360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073"/>
                  </a:lnTo>
                  <a:lnTo>
                    <a:pt x="4456938" y="30073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964590"/>
              <a:ext cx="112713" cy="11271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951890"/>
              <a:ext cx="125412" cy="12541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300775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30225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0288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0352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0415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0479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0542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0606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066984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6"/>
                  </a:moveTo>
                  <a:lnTo>
                    <a:pt x="4304535" y="5526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6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900938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904113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907288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910463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913638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916813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919988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923163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926338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929513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932688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935863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939038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942213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9453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948563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9453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951623"/>
              <a:ext cx="6350" cy="2019300"/>
            </a:xfrm>
            <a:custGeom>
              <a:avLst/>
              <a:gdLst/>
              <a:ahLst/>
              <a:cxnLst/>
              <a:rect l="l" t="t" r="r" b="b"/>
              <a:pathLst>
                <a:path w="6350" h="2019300">
                  <a:moveTo>
                    <a:pt x="5727" y="0"/>
                  </a:moveTo>
                  <a:lnTo>
                    <a:pt x="0" y="0"/>
                  </a:lnTo>
                  <a:lnTo>
                    <a:pt x="0" y="2019300"/>
                  </a:lnTo>
                  <a:lnTo>
                    <a:pt x="5727" y="2019300"/>
                  </a:lnTo>
                  <a:lnTo>
                    <a:pt x="5727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25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8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5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4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9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54" y="951611"/>
              <a:ext cx="5080" cy="2019300"/>
            </a:xfrm>
            <a:custGeom>
              <a:avLst/>
              <a:gdLst/>
              <a:ahLst/>
              <a:cxnLst/>
              <a:rect l="l" t="t" r="r" b="b"/>
              <a:pathLst>
                <a:path w="5079" h="2019300">
                  <a:moveTo>
                    <a:pt x="5075" y="0"/>
                  </a:moveTo>
                  <a:lnTo>
                    <a:pt x="0" y="0"/>
                  </a:lnTo>
                  <a:lnTo>
                    <a:pt x="0" y="2019300"/>
                  </a:lnTo>
                  <a:lnTo>
                    <a:pt x="5075" y="2019300"/>
                  </a:lnTo>
                  <a:lnTo>
                    <a:pt x="507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76159"/>
              <a:ext cx="4457065" cy="1945005"/>
            </a:xfrm>
            <a:custGeom>
              <a:avLst/>
              <a:gdLst/>
              <a:ahLst/>
              <a:cxnLst/>
              <a:rect l="l" t="t" r="r" b="b"/>
              <a:pathLst>
                <a:path w="4457065" h="1945005">
                  <a:moveTo>
                    <a:pt x="4456610" y="0"/>
                  </a:moveTo>
                  <a:lnTo>
                    <a:pt x="0" y="0"/>
                  </a:lnTo>
                  <a:lnTo>
                    <a:pt x="0" y="1893986"/>
                  </a:lnTo>
                  <a:lnTo>
                    <a:pt x="4009" y="1913711"/>
                  </a:lnTo>
                  <a:lnTo>
                    <a:pt x="14924" y="1929864"/>
                  </a:lnTo>
                  <a:lnTo>
                    <a:pt x="31079" y="1940778"/>
                  </a:lnTo>
                  <a:lnTo>
                    <a:pt x="50804" y="1944786"/>
                  </a:lnTo>
                  <a:lnTo>
                    <a:pt x="4405810" y="1944786"/>
                  </a:lnTo>
                  <a:lnTo>
                    <a:pt x="4425535" y="1940778"/>
                  </a:lnTo>
                  <a:lnTo>
                    <a:pt x="4441688" y="1929864"/>
                  </a:lnTo>
                  <a:lnTo>
                    <a:pt x="4452602" y="1913711"/>
                  </a:lnTo>
                  <a:lnTo>
                    <a:pt x="4456610" y="1893986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939038"/>
              <a:ext cx="0" cy="2050414"/>
            </a:xfrm>
            <a:custGeom>
              <a:avLst/>
              <a:gdLst/>
              <a:ahLst/>
              <a:cxnLst/>
              <a:rect l="l" t="t" r="r" b="b"/>
              <a:pathLst>
                <a:path h="2050414">
                  <a:moveTo>
                    <a:pt x="0" y="205015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9263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9136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9009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8188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120883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600943"/>
              <a:ext cx="70717" cy="70726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13794" y="797092"/>
            <a:ext cx="4234815" cy="91059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Modèle</a:t>
            </a:r>
            <a:r>
              <a:rPr sz="1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Von</a:t>
            </a:r>
            <a:r>
              <a:rPr sz="12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Neumann</a:t>
            </a:r>
            <a:endParaRPr sz="1200">
              <a:latin typeface="Calibri"/>
              <a:cs typeface="Calibri"/>
            </a:endParaRPr>
          </a:p>
          <a:p>
            <a:pPr marL="265430" marR="5080">
              <a:lnSpc>
                <a:spcPct val="99500"/>
              </a:lnSpc>
              <a:spcBef>
                <a:spcPts val="254"/>
              </a:spcBef>
            </a:pPr>
            <a:r>
              <a:rPr sz="1000" spc="-20" dirty="0">
                <a:latin typeface="Tahoma"/>
                <a:cs typeface="Tahoma"/>
              </a:rPr>
              <a:t>Les</a:t>
            </a:r>
            <a:r>
              <a:rPr sz="1000" spc="-40" dirty="0">
                <a:latin typeface="Tahoma"/>
                <a:cs typeface="Tahoma"/>
              </a:rPr>
              <a:t> ordinateurs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modernes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sont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construits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autour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d’un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modèle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défini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par</a:t>
            </a:r>
            <a:r>
              <a:rPr sz="1000" spc="-25" dirty="0">
                <a:latin typeface="Tahoma"/>
                <a:cs typeface="Tahoma"/>
              </a:rPr>
              <a:t> le </a:t>
            </a:r>
            <a:r>
              <a:rPr sz="1000" spc="-35" dirty="0">
                <a:latin typeface="Tahoma"/>
                <a:cs typeface="Tahoma"/>
              </a:rPr>
              <a:t>mathématicien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John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Von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Neumann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1945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appelé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FF"/>
                </a:solidFill>
                <a:latin typeface="Tahoma"/>
                <a:cs typeface="Tahoma"/>
              </a:rPr>
              <a:t>Architecture</a:t>
            </a:r>
            <a:r>
              <a:rPr sz="1000" spc="-1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FF"/>
                </a:solidFill>
                <a:latin typeface="Tahoma"/>
                <a:cs typeface="Tahoma"/>
              </a:rPr>
              <a:t>de</a:t>
            </a:r>
            <a:r>
              <a:rPr sz="1000" spc="-25" dirty="0">
                <a:solidFill>
                  <a:srgbClr val="0000FF"/>
                </a:solidFill>
                <a:latin typeface="Tahoma"/>
                <a:cs typeface="Tahoma"/>
              </a:rPr>
              <a:t> Von </a:t>
            </a:r>
            <a:r>
              <a:rPr sz="1000" spc="-10" dirty="0">
                <a:solidFill>
                  <a:srgbClr val="0000FF"/>
                </a:solidFill>
                <a:latin typeface="Tahoma"/>
                <a:cs typeface="Tahoma"/>
              </a:rPr>
              <a:t>Neumann</a:t>
            </a:r>
            <a:r>
              <a:rPr sz="1000" spc="-10" dirty="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  <a:spcBef>
                <a:spcPts val="195"/>
              </a:spcBef>
            </a:pPr>
            <a:r>
              <a:rPr sz="1000" spc="-20" dirty="0">
                <a:latin typeface="Tahoma"/>
                <a:cs typeface="Tahoma"/>
              </a:rPr>
              <a:t>Dans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ce </a:t>
            </a:r>
            <a:r>
              <a:rPr sz="1000" spc="-35" dirty="0">
                <a:latin typeface="Tahoma"/>
                <a:cs typeface="Tahoma"/>
              </a:rPr>
              <a:t>modèle,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l’ordinateur </a:t>
            </a:r>
            <a:r>
              <a:rPr sz="1000" spc="-75" dirty="0">
                <a:latin typeface="Tahoma"/>
                <a:cs typeface="Tahoma"/>
              </a:rPr>
              <a:t>se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décompose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5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parties</a:t>
            </a:r>
            <a:r>
              <a:rPr sz="1000" spc="-25" dirty="0">
                <a:latin typeface="Tahoma"/>
                <a:cs typeface="Tahoma"/>
              </a:rPr>
              <a:t> distinctes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  <p:pic>
        <p:nvPicPr>
          <p:cNvPr id="58" name="object 5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6277" y="1739866"/>
            <a:ext cx="123764" cy="123764"/>
          </a:xfrm>
          <a:prstGeom prst="rect">
            <a:avLst/>
          </a:prstGeom>
        </p:spPr>
      </p:pic>
      <p:sp>
        <p:nvSpPr>
          <p:cNvPr id="59" name="object 59"/>
          <p:cNvSpPr txBox="1"/>
          <p:nvPr/>
        </p:nvSpPr>
        <p:spPr>
          <a:xfrm>
            <a:off x="488657" y="1740213"/>
            <a:ext cx="5905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0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500">
              <a:latin typeface="Trebuchet MS"/>
              <a:cs typeface="Trebuchet MS"/>
            </a:endParaRPr>
          </a:p>
        </p:txBody>
      </p:sp>
      <p:pic>
        <p:nvPicPr>
          <p:cNvPr id="60" name="object 6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56277" y="2017234"/>
            <a:ext cx="123764" cy="123764"/>
          </a:xfrm>
          <a:prstGeom prst="rect">
            <a:avLst/>
          </a:prstGeom>
        </p:spPr>
      </p:pic>
      <p:sp>
        <p:nvSpPr>
          <p:cNvPr id="61" name="object 61"/>
          <p:cNvSpPr txBox="1"/>
          <p:nvPr/>
        </p:nvSpPr>
        <p:spPr>
          <a:xfrm>
            <a:off x="488657" y="2017581"/>
            <a:ext cx="5905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500">
              <a:latin typeface="Trebuchet MS"/>
              <a:cs typeface="Trebuchet M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19759" y="1707180"/>
            <a:ext cx="3767454" cy="579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dirty="0">
                <a:latin typeface="Tahoma"/>
                <a:cs typeface="Tahoma"/>
              </a:rPr>
              <a:t>Les</a:t>
            </a:r>
            <a:r>
              <a:rPr sz="900" spc="-4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dispositifs</a:t>
            </a:r>
            <a:r>
              <a:rPr sz="900" spc="-20" dirty="0">
                <a:latin typeface="Tahoma"/>
                <a:cs typeface="Tahoma"/>
              </a:rPr>
              <a:t> d’</a:t>
            </a:r>
            <a:r>
              <a:rPr sz="900" spc="-20" dirty="0">
                <a:solidFill>
                  <a:srgbClr val="0000FF"/>
                </a:solidFill>
                <a:latin typeface="Tahoma"/>
                <a:cs typeface="Tahoma"/>
              </a:rPr>
              <a:t>entrée</a:t>
            </a:r>
            <a:r>
              <a:rPr sz="900" spc="-3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des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spc="-40" dirty="0">
                <a:latin typeface="Tahoma"/>
                <a:cs typeface="Tahoma"/>
              </a:rPr>
              <a:t>données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(ex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: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clavier, </a:t>
            </a:r>
            <a:r>
              <a:rPr sz="900" spc="-20" dirty="0">
                <a:latin typeface="Tahoma"/>
                <a:cs typeface="Tahoma"/>
              </a:rPr>
              <a:t>souris,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spc="-20" dirty="0">
                <a:latin typeface="Tahoma"/>
                <a:cs typeface="Tahoma"/>
              </a:rPr>
              <a:t>écran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tactile,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réseau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2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2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.),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dirty="0">
                <a:latin typeface="Tahoma"/>
                <a:cs typeface="Tahoma"/>
              </a:rPr>
              <a:t>La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0000FF"/>
                </a:solidFill>
                <a:latin typeface="Tahoma"/>
                <a:cs typeface="Tahoma"/>
              </a:rPr>
              <a:t>mémoire</a:t>
            </a:r>
            <a:r>
              <a:rPr sz="900" spc="-1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qui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stocke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les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spc="-35" dirty="0">
                <a:latin typeface="Tahoma"/>
                <a:cs typeface="Tahoma"/>
              </a:rPr>
              <a:t>données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et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les</a:t>
            </a:r>
            <a:r>
              <a:rPr sz="900" spc="-20" dirty="0">
                <a:latin typeface="Tahoma"/>
                <a:cs typeface="Tahoma"/>
              </a:rPr>
              <a:t> </a:t>
            </a:r>
            <a:r>
              <a:rPr sz="900" spc="-35" dirty="0">
                <a:latin typeface="Tahoma"/>
                <a:cs typeface="Tahoma"/>
              </a:rPr>
              <a:t>programmes</a:t>
            </a:r>
            <a:r>
              <a:rPr sz="900" spc="-2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(ex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:</a:t>
            </a:r>
            <a:r>
              <a:rPr sz="900" spc="-40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mémoire</a:t>
            </a:r>
            <a:r>
              <a:rPr sz="900" spc="-10" dirty="0">
                <a:latin typeface="Tahoma"/>
                <a:cs typeface="Tahoma"/>
              </a:rPr>
              <a:t> cache,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dirty="0">
                <a:latin typeface="Cambria"/>
                <a:cs typeface="Cambria"/>
              </a:rPr>
              <a:t>ram</a:t>
            </a:r>
            <a:r>
              <a:rPr sz="900" dirty="0">
                <a:latin typeface="Tahoma"/>
                <a:cs typeface="Tahoma"/>
              </a:rPr>
              <a:t>,</a:t>
            </a:r>
            <a:r>
              <a:rPr sz="900" spc="114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8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80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.)</a:t>
            </a:r>
            <a:endParaRPr sz="9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05053"/>
            <a:ext cx="4513580" cy="1507490"/>
            <a:chOff x="75688" y="805053"/>
            <a:chExt cx="4513580" cy="1507490"/>
          </a:xfrm>
        </p:grpSpPr>
        <p:sp>
          <p:nvSpPr>
            <p:cNvPr id="5" name="object 5"/>
            <p:cNvSpPr/>
            <p:nvPr/>
          </p:nvSpPr>
          <p:spPr>
            <a:xfrm>
              <a:off x="75689" y="805053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98971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717"/>
                  </a:moveTo>
                  <a:lnTo>
                    <a:pt x="4456941" y="5717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717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99225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99860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0495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1130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11212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581"/>
                  </a:lnTo>
                  <a:lnTo>
                    <a:pt x="4456938" y="30581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19954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18684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24321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74"/>
                  </a:lnTo>
                  <a:lnTo>
                    <a:pt x="0" y="4749"/>
                  </a:lnTo>
                  <a:lnTo>
                    <a:pt x="0" y="7924"/>
                  </a:lnTo>
                  <a:lnTo>
                    <a:pt x="0" y="11099"/>
                  </a:lnTo>
                  <a:lnTo>
                    <a:pt x="0" y="17449"/>
                  </a:lnTo>
                  <a:lnTo>
                    <a:pt x="4304525" y="17449"/>
                  </a:lnTo>
                  <a:lnTo>
                    <a:pt x="4304525" y="11099"/>
                  </a:lnTo>
                  <a:lnTo>
                    <a:pt x="4304525" y="7924"/>
                  </a:lnTo>
                  <a:lnTo>
                    <a:pt x="4304525" y="4749"/>
                  </a:lnTo>
                  <a:lnTo>
                    <a:pt x="4304525" y="1574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25748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26383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2701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27653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2828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28923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2955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301937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3"/>
                  </a:moveTo>
                  <a:lnTo>
                    <a:pt x="4304535" y="4763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3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849719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852894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856069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859244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862419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865594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868769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89"/>
                  </a:lnTo>
                  <a:lnTo>
                    <a:pt x="22447" y="9297"/>
                  </a:lnTo>
                  <a:lnTo>
                    <a:pt x="12354" y="2494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71944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75119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78294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881469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884644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887819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890994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894169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897344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894169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899553"/>
              <a:ext cx="5715" cy="1305560"/>
            </a:xfrm>
            <a:custGeom>
              <a:avLst/>
              <a:gdLst/>
              <a:ahLst/>
              <a:cxnLst/>
              <a:rect l="l" t="t" r="r" b="b"/>
              <a:pathLst>
                <a:path w="5714" h="1305560">
                  <a:moveTo>
                    <a:pt x="5715" y="0"/>
                  </a:moveTo>
                  <a:lnTo>
                    <a:pt x="0" y="0"/>
                  </a:lnTo>
                  <a:lnTo>
                    <a:pt x="0" y="1305560"/>
                  </a:lnTo>
                  <a:lnTo>
                    <a:pt x="5715" y="130556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9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11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88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20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8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0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61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39" y="899541"/>
              <a:ext cx="5715" cy="1305560"/>
            </a:xfrm>
            <a:custGeom>
              <a:avLst/>
              <a:gdLst/>
              <a:ahLst/>
              <a:cxnLst/>
              <a:rect l="l" t="t" r="r" b="b"/>
              <a:pathLst>
                <a:path w="5714" h="1305560">
                  <a:moveTo>
                    <a:pt x="5090" y="0"/>
                  </a:moveTo>
                  <a:lnTo>
                    <a:pt x="0" y="0"/>
                  </a:lnTo>
                  <a:lnTo>
                    <a:pt x="0" y="1305559"/>
                  </a:lnTo>
                  <a:lnTo>
                    <a:pt x="5090" y="1305559"/>
                  </a:lnTo>
                  <a:lnTo>
                    <a:pt x="509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35481"/>
              <a:ext cx="4457065" cy="1220470"/>
            </a:xfrm>
            <a:custGeom>
              <a:avLst/>
              <a:gdLst/>
              <a:ahLst/>
              <a:cxnLst/>
              <a:rect l="l" t="t" r="r" b="b"/>
              <a:pathLst>
                <a:path w="4457065" h="1220470">
                  <a:moveTo>
                    <a:pt x="4456610" y="0"/>
                  </a:moveTo>
                  <a:lnTo>
                    <a:pt x="0" y="0"/>
                  </a:lnTo>
                  <a:lnTo>
                    <a:pt x="0" y="1169619"/>
                  </a:lnTo>
                  <a:lnTo>
                    <a:pt x="4009" y="1189343"/>
                  </a:lnTo>
                  <a:lnTo>
                    <a:pt x="14924" y="1205496"/>
                  </a:lnTo>
                  <a:lnTo>
                    <a:pt x="31079" y="1216410"/>
                  </a:lnTo>
                  <a:lnTo>
                    <a:pt x="50804" y="1220419"/>
                  </a:lnTo>
                  <a:lnTo>
                    <a:pt x="4405810" y="1220419"/>
                  </a:lnTo>
                  <a:lnTo>
                    <a:pt x="4425535" y="1216410"/>
                  </a:lnTo>
                  <a:lnTo>
                    <a:pt x="4441688" y="1205496"/>
                  </a:lnTo>
                  <a:lnTo>
                    <a:pt x="4452602" y="1189343"/>
                  </a:lnTo>
                  <a:lnTo>
                    <a:pt x="4456610" y="1169619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887818"/>
              <a:ext cx="0" cy="1336675"/>
            </a:xfrm>
            <a:custGeom>
              <a:avLst/>
              <a:gdLst/>
              <a:ahLst/>
              <a:cxnLst/>
              <a:rect l="l" t="t" r="r" b="b"/>
              <a:pathLst>
                <a:path h="1336675">
                  <a:moveTo>
                    <a:pt x="0" y="133633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751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624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8497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3066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079747"/>
              <a:ext cx="70717" cy="70713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421111"/>
              <a:ext cx="70717" cy="70726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611611"/>
              <a:ext cx="70717" cy="70726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802111"/>
              <a:ext cx="70717" cy="70726"/>
            </a:xfrm>
            <a:prstGeom prst="rect">
              <a:avLst/>
            </a:prstGeom>
          </p:spPr>
        </p:pic>
      </p:grpSp>
      <p:sp>
        <p:nvSpPr>
          <p:cNvPr id="59" name="object 5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/>
              <a:t>Python</a:t>
            </a:r>
            <a:r>
              <a:rPr spc="50" dirty="0"/>
              <a:t> </a:t>
            </a:r>
            <a:r>
              <a:rPr dirty="0"/>
              <a:t>et</a:t>
            </a:r>
            <a:r>
              <a:rPr spc="60" dirty="0"/>
              <a:t> </a:t>
            </a:r>
            <a:r>
              <a:rPr dirty="0"/>
              <a:t>les</a:t>
            </a:r>
            <a:r>
              <a:rPr spc="70" dirty="0"/>
              <a:t> </a:t>
            </a:r>
            <a:r>
              <a:rPr spc="-10" dirty="0"/>
              <a:t>booléens</a:t>
            </a:r>
          </a:p>
          <a:p>
            <a:pPr marL="265430">
              <a:lnSpc>
                <a:spcPct val="100000"/>
              </a:lnSpc>
              <a:spcBef>
                <a:spcPts val="33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Python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possède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type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variable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booléen,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les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deux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valeurs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possibles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sont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</a:pP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True</a:t>
            </a:r>
            <a:r>
              <a:rPr sz="1000" spc="9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et</a:t>
            </a:r>
            <a:r>
              <a:rPr sz="1000" spc="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55" dirty="0">
                <a:solidFill>
                  <a:srgbClr val="000000"/>
                </a:solidFill>
                <a:latin typeface="Cambria"/>
                <a:cs typeface="Cambria"/>
              </a:rPr>
              <a:t>False</a:t>
            </a:r>
            <a:r>
              <a:rPr sz="1000" spc="55" dirty="0">
                <a:solidFill>
                  <a:srgbClr val="000000"/>
                </a:solidFill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265430" marR="1852295">
              <a:lnSpc>
                <a:spcPts val="1500"/>
              </a:lnSpc>
              <a:spcBef>
                <a:spcPts val="9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L’opération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b="1" spc="-40" dirty="0">
                <a:solidFill>
                  <a:srgbClr val="000000"/>
                </a:solidFill>
                <a:latin typeface="Arial"/>
                <a:cs typeface="Arial"/>
              </a:rPr>
              <a:t>non</a:t>
            </a:r>
            <a:r>
              <a:rPr sz="1000" b="1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s’obtient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à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l’aide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Cambria"/>
                <a:cs typeface="Cambria"/>
              </a:rPr>
              <a:t>not</a:t>
            </a:r>
            <a:r>
              <a:rPr sz="1000" spc="-1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L’opération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b="1" dirty="0">
                <a:solidFill>
                  <a:srgbClr val="000000"/>
                </a:solidFill>
                <a:latin typeface="Arial"/>
                <a:cs typeface="Arial"/>
              </a:rPr>
              <a:t>et</a:t>
            </a:r>
            <a:r>
              <a:rPr sz="1000" b="1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s’obtient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à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l’aide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Cambria"/>
                <a:cs typeface="Cambria"/>
              </a:rPr>
              <a:t>and</a:t>
            </a:r>
            <a:r>
              <a:rPr sz="1000" spc="-1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L’opération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b="1" spc="-10" dirty="0">
                <a:solidFill>
                  <a:srgbClr val="000000"/>
                </a:solidFill>
                <a:latin typeface="Arial"/>
                <a:cs typeface="Arial"/>
              </a:rPr>
              <a:t>ou</a:t>
            </a:r>
            <a:r>
              <a:rPr sz="100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s’obtient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à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l’aide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 </a:t>
            </a:r>
            <a:r>
              <a:rPr sz="1000" spc="25" dirty="0">
                <a:solidFill>
                  <a:srgbClr val="000000"/>
                </a:solidFill>
                <a:latin typeface="Cambria"/>
                <a:cs typeface="Cambria"/>
              </a:rPr>
              <a:t>or</a:t>
            </a:r>
            <a:endParaRPr sz="1000">
              <a:latin typeface="Cambria"/>
              <a:cs typeface="Cambria"/>
            </a:endParaRPr>
          </a:p>
        </p:txBody>
      </p:sp>
    </p:spTree>
  </p:cSld>
  <p:clrMapOvr>
    <a:masterClrMapping/>
  </p:clrMapOvr>
  <p:transition>
    <p:cut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05053"/>
            <a:ext cx="4513580" cy="1507490"/>
            <a:chOff x="75688" y="805053"/>
            <a:chExt cx="4513580" cy="1507490"/>
          </a:xfrm>
        </p:grpSpPr>
        <p:sp>
          <p:nvSpPr>
            <p:cNvPr id="5" name="object 5"/>
            <p:cNvSpPr/>
            <p:nvPr/>
          </p:nvSpPr>
          <p:spPr>
            <a:xfrm>
              <a:off x="75689" y="805053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98971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717"/>
                  </a:moveTo>
                  <a:lnTo>
                    <a:pt x="4456941" y="5717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717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99225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99860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0495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1130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11212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581"/>
                  </a:lnTo>
                  <a:lnTo>
                    <a:pt x="4456938" y="30581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19954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18684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24321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74"/>
                  </a:lnTo>
                  <a:lnTo>
                    <a:pt x="0" y="4749"/>
                  </a:lnTo>
                  <a:lnTo>
                    <a:pt x="0" y="7924"/>
                  </a:lnTo>
                  <a:lnTo>
                    <a:pt x="0" y="11099"/>
                  </a:lnTo>
                  <a:lnTo>
                    <a:pt x="0" y="17449"/>
                  </a:lnTo>
                  <a:lnTo>
                    <a:pt x="4304525" y="17449"/>
                  </a:lnTo>
                  <a:lnTo>
                    <a:pt x="4304525" y="11099"/>
                  </a:lnTo>
                  <a:lnTo>
                    <a:pt x="4304525" y="7924"/>
                  </a:lnTo>
                  <a:lnTo>
                    <a:pt x="4304525" y="4749"/>
                  </a:lnTo>
                  <a:lnTo>
                    <a:pt x="4304525" y="1574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25748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26383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2701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27653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2828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28923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2955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301937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3"/>
                  </a:moveTo>
                  <a:lnTo>
                    <a:pt x="4304535" y="4763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3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849719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852894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856069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859244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862419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865594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868769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89"/>
                  </a:lnTo>
                  <a:lnTo>
                    <a:pt x="22447" y="9297"/>
                  </a:lnTo>
                  <a:lnTo>
                    <a:pt x="12354" y="2494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71944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75119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78294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881469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884644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887819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890994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894169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897344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894169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899553"/>
              <a:ext cx="5715" cy="1305560"/>
            </a:xfrm>
            <a:custGeom>
              <a:avLst/>
              <a:gdLst/>
              <a:ahLst/>
              <a:cxnLst/>
              <a:rect l="l" t="t" r="r" b="b"/>
              <a:pathLst>
                <a:path w="5714" h="1305560">
                  <a:moveTo>
                    <a:pt x="5715" y="0"/>
                  </a:moveTo>
                  <a:lnTo>
                    <a:pt x="0" y="0"/>
                  </a:lnTo>
                  <a:lnTo>
                    <a:pt x="0" y="1305560"/>
                  </a:lnTo>
                  <a:lnTo>
                    <a:pt x="5715" y="130556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9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11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88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20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8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0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61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39" y="899541"/>
              <a:ext cx="5715" cy="1305560"/>
            </a:xfrm>
            <a:custGeom>
              <a:avLst/>
              <a:gdLst/>
              <a:ahLst/>
              <a:cxnLst/>
              <a:rect l="l" t="t" r="r" b="b"/>
              <a:pathLst>
                <a:path w="5714" h="1305560">
                  <a:moveTo>
                    <a:pt x="5090" y="0"/>
                  </a:moveTo>
                  <a:lnTo>
                    <a:pt x="0" y="0"/>
                  </a:lnTo>
                  <a:lnTo>
                    <a:pt x="0" y="1305559"/>
                  </a:lnTo>
                  <a:lnTo>
                    <a:pt x="5090" y="1305559"/>
                  </a:lnTo>
                  <a:lnTo>
                    <a:pt x="509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35481"/>
              <a:ext cx="4457065" cy="1220470"/>
            </a:xfrm>
            <a:custGeom>
              <a:avLst/>
              <a:gdLst/>
              <a:ahLst/>
              <a:cxnLst/>
              <a:rect l="l" t="t" r="r" b="b"/>
              <a:pathLst>
                <a:path w="4457065" h="1220470">
                  <a:moveTo>
                    <a:pt x="4456610" y="0"/>
                  </a:moveTo>
                  <a:lnTo>
                    <a:pt x="0" y="0"/>
                  </a:lnTo>
                  <a:lnTo>
                    <a:pt x="0" y="1169619"/>
                  </a:lnTo>
                  <a:lnTo>
                    <a:pt x="4009" y="1189343"/>
                  </a:lnTo>
                  <a:lnTo>
                    <a:pt x="14924" y="1205496"/>
                  </a:lnTo>
                  <a:lnTo>
                    <a:pt x="31079" y="1216410"/>
                  </a:lnTo>
                  <a:lnTo>
                    <a:pt x="50804" y="1220419"/>
                  </a:lnTo>
                  <a:lnTo>
                    <a:pt x="4405810" y="1220419"/>
                  </a:lnTo>
                  <a:lnTo>
                    <a:pt x="4425535" y="1216410"/>
                  </a:lnTo>
                  <a:lnTo>
                    <a:pt x="4441688" y="1205496"/>
                  </a:lnTo>
                  <a:lnTo>
                    <a:pt x="4452602" y="1189343"/>
                  </a:lnTo>
                  <a:lnTo>
                    <a:pt x="4456610" y="1169619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887818"/>
              <a:ext cx="0" cy="1336675"/>
            </a:xfrm>
            <a:custGeom>
              <a:avLst/>
              <a:gdLst/>
              <a:ahLst/>
              <a:cxnLst/>
              <a:rect l="l" t="t" r="r" b="b"/>
              <a:pathLst>
                <a:path h="1336675">
                  <a:moveTo>
                    <a:pt x="0" y="133633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751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624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8497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3066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079747"/>
              <a:ext cx="70717" cy="70713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421111"/>
              <a:ext cx="70717" cy="70726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611611"/>
              <a:ext cx="70717" cy="70726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802111"/>
              <a:ext cx="70717" cy="70726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78" y="1991087"/>
              <a:ext cx="70717" cy="70726"/>
            </a:xfrm>
            <a:prstGeom prst="rect">
              <a:avLst/>
            </a:prstGeom>
          </p:spPr>
        </p:pic>
      </p:grpSp>
      <p:sp>
        <p:nvSpPr>
          <p:cNvPr id="60" name="object 6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/>
              <a:t>Python</a:t>
            </a:r>
            <a:r>
              <a:rPr spc="50" dirty="0"/>
              <a:t> </a:t>
            </a:r>
            <a:r>
              <a:rPr dirty="0"/>
              <a:t>et</a:t>
            </a:r>
            <a:r>
              <a:rPr spc="60" dirty="0"/>
              <a:t> </a:t>
            </a:r>
            <a:r>
              <a:rPr dirty="0"/>
              <a:t>les</a:t>
            </a:r>
            <a:r>
              <a:rPr spc="70" dirty="0"/>
              <a:t> </a:t>
            </a:r>
            <a:r>
              <a:rPr spc="-10" dirty="0"/>
              <a:t>booléens</a:t>
            </a:r>
          </a:p>
          <a:p>
            <a:pPr marL="265430">
              <a:lnSpc>
                <a:spcPct val="100000"/>
              </a:lnSpc>
              <a:spcBef>
                <a:spcPts val="33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Python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possède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type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variable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booléen,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les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deux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valeurs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possibles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sont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</a:pP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True</a:t>
            </a:r>
            <a:r>
              <a:rPr sz="1000" spc="9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et</a:t>
            </a:r>
            <a:r>
              <a:rPr sz="1000" spc="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55" dirty="0">
                <a:solidFill>
                  <a:srgbClr val="000000"/>
                </a:solidFill>
                <a:latin typeface="Cambria"/>
                <a:cs typeface="Cambria"/>
              </a:rPr>
              <a:t>False</a:t>
            </a:r>
            <a:r>
              <a:rPr sz="1000" spc="55" dirty="0">
                <a:solidFill>
                  <a:srgbClr val="000000"/>
                </a:solidFill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265430" marR="1852295">
              <a:lnSpc>
                <a:spcPts val="1500"/>
              </a:lnSpc>
              <a:spcBef>
                <a:spcPts val="9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L’opération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b="1" spc="-40" dirty="0">
                <a:solidFill>
                  <a:srgbClr val="000000"/>
                </a:solidFill>
                <a:latin typeface="Arial"/>
                <a:cs typeface="Arial"/>
              </a:rPr>
              <a:t>non</a:t>
            </a:r>
            <a:r>
              <a:rPr sz="1000" b="1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s’obtient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à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l’aide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Cambria"/>
                <a:cs typeface="Cambria"/>
              </a:rPr>
              <a:t>not</a:t>
            </a:r>
            <a:r>
              <a:rPr sz="1000" spc="-1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L’opération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b="1" dirty="0">
                <a:solidFill>
                  <a:srgbClr val="000000"/>
                </a:solidFill>
                <a:latin typeface="Arial"/>
                <a:cs typeface="Arial"/>
              </a:rPr>
              <a:t>et</a:t>
            </a:r>
            <a:r>
              <a:rPr sz="1000" b="1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s’obtient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à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l’aide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Cambria"/>
                <a:cs typeface="Cambria"/>
              </a:rPr>
              <a:t>and</a:t>
            </a:r>
            <a:r>
              <a:rPr sz="1000" spc="-1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L’opération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b="1" spc="-10" dirty="0">
                <a:solidFill>
                  <a:srgbClr val="000000"/>
                </a:solidFill>
                <a:latin typeface="Arial"/>
                <a:cs typeface="Arial"/>
              </a:rPr>
              <a:t>ou</a:t>
            </a:r>
            <a:r>
              <a:rPr sz="100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s’obtient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à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l’aide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 </a:t>
            </a:r>
            <a:r>
              <a:rPr sz="1000" spc="25" dirty="0">
                <a:solidFill>
                  <a:srgbClr val="000000"/>
                </a:solidFill>
                <a:latin typeface="Cambria"/>
                <a:cs typeface="Cambria"/>
              </a:rPr>
              <a:t>or</a:t>
            </a:r>
            <a:endParaRPr sz="1000">
              <a:latin typeface="Cambria"/>
              <a:cs typeface="Cambria"/>
            </a:endParaRPr>
          </a:p>
          <a:p>
            <a:pPr marL="265430" marR="56515">
              <a:lnSpc>
                <a:spcPct val="100000"/>
              </a:lnSpc>
              <a:spcBef>
                <a:spcPts val="185"/>
              </a:spcBef>
            </a:pP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Les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booléens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de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python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peuvent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donc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être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notamment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résultats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test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condition.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05053"/>
            <a:ext cx="4513580" cy="1507490"/>
            <a:chOff x="75688" y="805053"/>
            <a:chExt cx="4513580" cy="1507490"/>
          </a:xfrm>
        </p:grpSpPr>
        <p:sp>
          <p:nvSpPr>
            <p:cNvPr id="5" name="object 5"/>
            <p:cNvSpPr/>
            <p:nvPr/>
          </p:nvSpPr>
          <p:spPr>
            <a:xfrm>
              <a:off x="75689" y="805053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98971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717"/>
                  </a:moveTo>
                  <a:lnTo>
                    <a:pt x="4456941" y="5717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717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99225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99860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0495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1130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11212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581"/>
                  </a:lnTo>
                  <a:lnTo>
                    <a:pt x="4456938" y="30581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19954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18684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24321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74"/>
                  </a:lnTo>
                  <a:lnTo>
                    <a:pt x="0" y="4749"/>
                  </a:lnTo>
                  <a:lnTo>
                    <a:pt x="0" y="7924"/>
                  </a:lnTo>
                  <a:lnTo>
                    <a:pt x="0" y="11099"/>
                  </a:lnTo>
                  <a:lnTo>
                    <a:pt x="0" y="17449"/>
                  </a:lnTo>
                  <a:lnTo>
                    <a:pt x="4304525" y="17449"/>
                  </a:lnTo>
                  <a:lnTo>
                    <a:pt x="4304525" y="11099"/>
                  </a:lnTo>
                  <a:lnTo>
                    <a:pt x="4304525" y="7924"/>
                  </a:lnTo>
                  <a:lnTo>
                    <a:pt x="4304525" y="4749"/>
                  </a:lnTo>
                  <a:lnTo>
                    <a:pt x="4304525" y="1574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25748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26383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2701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27653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2828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28923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2955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301937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3"/>
                  </a:moveTo>
                  <a:lnTo>
                    <a:pt x="4304535" y="4763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3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849719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852894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856069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859244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862419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865594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868769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89"/>
                  </a:lnTo>
                  <a:lnTo>
                    <a:pt x="22447" y="9297"/>
                  </a:lnTo>
                  <a:lnTo>
                    <a:pt x="12354" y="2494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71944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75119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78294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881469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884644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887819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890994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894169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897344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894169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899553"/>
              <a:ext cx="5715" cy="1305560"/>
            </a:xfrm>
            <a:custGeom>
              <a:avLst/>
              <a:gdLst/>
              <a:ahLst/>
              <a:cxnLst/>
              <a:rect l="l" t="t" r="r" b="b"/>
              <a:pathLst>
                <a:path w="5714" h="1305560">
                  <a:moveTo>
                    <a:pt x="5715" y="0"/>
                  </a:moveTo>
                  <a:lnTo>
                    <a:pt x="0" y="0"/>
                  </a:lnTo>
                  <a:lnTo>
                    <a:pt x="0" y="1305560"/>
                  </a:lnTo>
                  <a:lnTo>
                    <a:pt x="5715" y="130556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9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11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88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20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8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0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61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39" y="899541"/>
              <a:ext cx="5715" cy="1305560"/>
            </a:xfrm>
            <a:custGeom>
              <a:avLst/>
              <a:gdLst/>
              <a:ahLst/>
              <a:cxnLst/>
              <a:rect l="l" t="t" r="r" b="b"/>
              <a:pathLst>
                <a:path w="5714" h="1305560">
                  <a:moveTo>
                    <a:pt x="5090" y="0"/>
                  </a:moveTo>
                  <a:lnTo>
                    <a:pt x="0" y="0"/>
                  </a:lnTo>
                  <a:lnTo>
                    <a:pt x="0" y="1305559"/>
                  </a:lnTo>
                  <a:lnTo>
                    <a:pt x="5090" y="1305559"/>
                  </a:lnTo>
                  <a:lnTo>
                    <a:pt x="509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35481"/>
              <a:ext cx="4457065" cy="1220470"/>
            </a:xfrm>
            <a:custGeom>
              <a:avLst/>
              <a:gdLst/>
              <a:ahLst/>
              <a:cxnLst/>
              <a:rect l="l" t="t" r="r" b="b"/>
              <a:pathLst>
                <a:path w="4457065" h="1220470">
                  <a:moveTo>
                    <a:pt x="4456610" y="0"/>
                  </a:moveTo>
                  <a:lnTo>
                    <a:pt x="0" y="0"/>
                  </a:lnTo>
                  <a:lnTo>
                    <a:pt x="0" y="1169619"/>
                  </a:lnTo>
                  <a:lnTo>
                    <a:pt x="4009" y="1189343"/>
                  </a:lnTo>
                  <a:lnTo>
                    <a:pt x="14924" y="1205496"/>
                  </a:lnTo>
                  <a:lnTo>
                    <a:pt x="31079" y="1216410"/>
                  </a:lnTo>
                  <a:lnTo>
                    <a:pt x="50804" y="1220419"/>
                  </a:lnTo>
                  <a:lnTo>
                    <a:pt x="4405810" y="1220419"/>
                  </a:lnTo>
                  <a:lnTo>
                    <a:pt x="4425535" y="1216410"/>
                  </a:lnTo>
                  <a:lnTo>
                    <a:pt x="4441688" y="1205496"/>
                  </a:lnTo>
                  <a:lnTo>
                    <a:pt x="4452602" y="1189343"/>
                  </a:lnTo>
                  <a:lnTo>
                    <a:pt x="4456610" y="1169619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887818"/>
              <a:ext cx="0" cy="1336675"/>
            </a:xfrm>
            <a:custGeom>
              <a:avLst/>
              <a:gdLst/>
              <a:ahLst/>
              <a:cxnLst/>
              <a:rect l="l" t="t" r="r" b="b"/>
              <a:pathLst>
                <a:path h="1336675">
                  <a:moveTo>
                    <a:pt x="0" y="133633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751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624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8497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3066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079747"/>
              <a:ext cx="70717" cy="70713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421111"/>
              <a:ext cx="70717" cy="70726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611611"/>
              <a:ext cx="70717" cy="70726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802111"/>
              <a:ext cx="70717" cy="70726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78" y="1991087"/>
              <a:ext cx="70717" cy="70726"/>
            </a:xfrm>
            <a:prstGeom prst="rect">
              <a:avLst/>
            </a:prstGeom>
          </p:spPr>
        </p:pic>
      </p:grpSp>
      <p:grpSp>
        <p:nvGrpSpPr>
          <p:cNvPr id="60" name="object 60"/>
          <p:cNvGrpSpPr/>
          <p:nvPr/>
        </p:nvGrpSpPr>
        <p:grpSpPr>
          <a:xfrm>
            <a:off x="75688" y="2408301"/>
            <a:ext cx="4513580" cy="745490"/>
            <a:chOff x="75688" y="2408301"/>
            <a:chExt cx="4513580" cy="745490"/>
          </a:xfrm>
        </p:grpSpPr>
        <p:sp>
          <p:nvSpPr>
            <p:cNvPr id="61" name="object 61"/>
            <p:cNvSpPr/>
            <p:nvPr/>
          </p:nvSpPr>
          <p:spPr>
            <a:xfrm>
              <a:off x="75679" y="2408301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56938" y="185432"/>
                  </a:moveTo>
                  <a:lnTo>
                    <a:pt x="4456620" y="185432"/>
                  </a:lnTo>
                  <a:lnTo>
                    <a:pt x="4456620" y="50800"/>
                  </a:lnTo>
                  <a:lnTo>
                    <a:pt x="4452607" y="31076"/>
                  </a:lnTo>
                  <a:lnTo>
                    <a:pt x="4441698" y="14922"/>
                  </a:lnTo>
                  <a:lnTo>
                    <a:pt x="4425543" y="4013"/>
                  </a:lnTo>
                  <a:lnTo>
                    <a:pt x="4405820" y="0"/>
                  </a:lnTo>
                  <a:lnTo>
                    <a:pt x="50812" y="0"/>
                  </a:lnTo>
                  <a:lnTo>
                    <a:pt x="31076" y="4013"/>
                  </a:lnTo>
                  <a:lnTo>
                    <a:pt x="14922" y="14922"/>
                  </a:lnTo>
                  <a:lnTo>
                    <a:pt x="4013" y="31076"/>
                  </a:lnTo>
                  <a:lnTo>
                    <a:pt x="0" y="50800"/>
                  </a:lnTo>
                  <a:lnTo>
                    <a:pt x="0" y="185432"/>
                  </a:lnTo>
                  <a:lnTo>
                    <a:pt x="0" y="190373"/>
                  </a:lnTo>
                  <a:lnTo>
                    <a:pt x="0" y="198374"/>
                  </a:lnTo>
                  <a:lnTo>
                    <a:pt x="4456620" y="198374"/>
                  </a:lnTo>
                  <a:lnTo>
                    <a:pt x="4456620" y="190373"/>
                  </a:lnTo>
                  <a:lnTo>
                    <a:pt x="4456938" y="190373"/>
                  </a:lnTo>
                  <a:lnTo>
                    <a:pt x="4456938" y="185432"/>
                  </a:lnTo>
                  <a:close/>
                </a:path>
              </a:pathLst>
            </a:custGeom>
            <a:solidFill>
              <a:srgbClr val="005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5688" y="259549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2D7C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5688" y="260184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5B98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5688" y="260819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9B5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5688" y="261454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7D2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75679" y="2614460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073"/>
                  </a:lnTo>
                  <a:lnTo>
                    <a:pt x="4456938" y="30073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5E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7" name="object 6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0937" y="3040790"/>
              <a:ext cx="112713" cy="112717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463243" y="3028090"/>
              <a:ext cx="125412" cy="125417"/>
            </a:xfrm>
            <a:prstGeom prst="rect">
              <a:avLst/>
            </a:prstGeom>
          </p:spPr>
        </p:pic>
        <p:sp>
          <p:nvSpPr>
            <p:cNvPr id="69" name="object 69"/>
            <p:cNvSpPr/>
            <p:nvPr/>
          </p:nvSpPr>
          <p:spPr>
            <a:xfrm>
              <a:off x="177292" y="308395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177293" y="30987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77293" y="31050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77293" y="31114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77293" y="31177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77293" y="31241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77293" y="31304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77293" y="31368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77293" y="3143184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6"/>
                  </a:moveTo>
                  <a:lnTo>
                    <a:pt x="4304535" y="5526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6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4532299" y="2451655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4532299" y="2454830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8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1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4532299" y="2458005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9"/>
                  </a:lnTo>
                  <a:lnTo>
                    <a:pt x="31430" y="13020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79"/>
                  </a:lnTo>
                  <a:lnTo>
                    <a:pt x="40956" y="61750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4532299" y="2461180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0"/>
                  </a:lnTo>
                  <a:lnTo>
                    <a:pt x="38031" y="57340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4532299" y="2464355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0"/>
                  </a:lnTo>
                  <a:lnTo>
                    <a:pt x="26936" y="11159"/>
                  </a:lnTo>
                  <a:lnTo>
                    <a:pt x="14825" y="2994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5"/>
                  </a:lnTo>
                  <a:lnTo>
                    <a:pt x="26936" y="65039"/>
                  </a:lnTo>
                  <a:lnTo>
                    <a:pt x="35104" y="52928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4532299" y="2467530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0"/>
                  </a:lnTo>
                  <a:lnTo>
                    <a:pt x="24696" y="10229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0"/>
                  </a:lnTo>
                  <a:lnTo>
                    <a:pt x="32180" y="48518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4532299" y="2470705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2"/>
                  </a:lnTo>
                  <a:lnTo>
                    <a:pt x="22447" y="9300"/>
                  </a:lnTo>
                  <a:lnTo>
                    <a:pt x="12354" y="2495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4"/>
                  </a:lnTo>
                  <a:lnTo>
                    <a:pt x="22447" y="54199"/>
                  </a:lnTo>
                  <a:lnTo>
                    <a:pt x="29253" y="44106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4532299" y="2473880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2"/>
                  </a:lnTo>
                  <a:lnTo>
                    <a:pt x="20202" y="8369"/>
                  </a:lnTo>
                  <a:lnTo>
                    <a:pt x="11119" y="2245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4"/>
                  </a:lnTo>
                  <a:lnTo>
                    <a:pt x="20202" y="48779"/>
                  </a:lnTo>
                  <a:lnTo>
                    <a:pt x="26328" y="39696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4532299" y="2477055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4"/>
                  </a:lnTo>
                  <a:lnTo>
                    <a:pt x="17957" y="7440"/>
                  </a:lnTo>
                  <a:lnTo>
                    <a:pt x="9883" y="1996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3"/>
                  </a:lnTo>
                  <a:lnTo>
                    <a:pt x="17957" y="43359"/>
                  </a:lnTo>
                  <a:lnTo>
                    <a:pt x="23402" y="35285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4532299" y="2480230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4"/>
                  </a:lnTo>
                  <a:lnTo>
                    <a:pt x="15713" y="6510"/>
                  </a:lnTo>
                  <a:lnTo>
                    <a:pt x="8648" y="1746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3"/>
                  </a:lnTo>
                  <a:lnTo>
                    <a:pt x="15713" y="37939"/>
                  </a:lnTo>
                  <a:lnTo>
                    <a:pt x="20477" y="30875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4532299" y="2483405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6"/>
                  </a:lnTo>
                  <a:lnTo>
                    <a:pt x="13468" y="5580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3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4532299" y="2486580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08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4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4532299" y="2489755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09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4532299" y="2492930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5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4532299" y="249610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2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4532299" y="2499280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3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6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4532299" y="249610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2"/>
                  </a:lnTo>
                  <a:lnTo>
                    <a:pt x="6349" y="284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4531347" y="2502293"/>
              <a:ext cx="5715" cy="544830"/>
            </a:xfrm>
            <a:custGeom>
              <a:avLst/>
              <a:gdLst/>
              <a:ahLst/>
              <a:cxnLst/>
              <a:rect l="l" t="t" r="r" b="b"/>
              <a:pathLst>
                <a:path w="5714" h="544830">
                  <a:moveTo>
                    <a:pt x="5702" y="0"/>
                  </a:moveTo>
                  <a:lnTo>
                    <a:pt x="0" y="0"/>
                  </a:lnTo>
                  <a:lnTo>
                    <a:pt x="0" y="544830"/>
                  </a:lnTo>
                  <a:lnTo>
                    <a:pt x="5702" y="54483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4533879" y="2502281"/>
              <a:ext cx="9525" cy="544830"/>
            </a:xfrm>
            <a:custGeom>
              <a:avLst/>
              <a:gdLst/>
              <a:ahLst/>
              <a:cxnLst/>
              <a:rect l="l" t="t" r="r" b="b"/>
              <a:pathLst>
                <a:path w="9525" h="544830">
                  <a:moveTo>
                    <a:pt x="0" y="544829"/>
                  </a:moveTo>
                  <a:lnTo>
                    <a:pt x="9524" y="544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54482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4540227" y="2502281"/>
              <a:ext cx="9525" cy="544830"/>
            </a:xfrm>
            <a:custGeom>
              <a:avLst/>
              <a:gdLst/>
              <a:ahLst/>
              <a:cxnLst/>
              <a:rect l="l" t="t" r="r" b="b"/>
              <a:pathLst>
                <a:path w="9525" h="544830">
                  <a:moveTo>
                    <a:pt x="0" y="544829"/>
                  </a:moveTo>
                  <a:lnTo>
                    <a:pt x="9524" y="544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54482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4546575" y="2502281"/>
              <a:ext cx="9525" cy="544830"/>
            </a:xfrm>
            <a:custGeom>
              <a:avLst/>
              <a:gdLst/>
              <a:ahLst/>
              <a:cxnLst/>
              <a:rect l="l" t="t" r="r" b="b"/>
              <a:pathLst>
                <a:path w="9525" h="544830">
                  <a:moveTo>
                    <a:pt x="0" y="544829"/>
                  </a:moveTo>
                  <a:lnTo>
                    <a:pt x="9524" y="544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54482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4552923" y="2502281"/>
              <a:ext cx="9525" cy="544830"/>
            </a:xfrm>
            <a:custGeom>
              <a:avLst/>
              <a:gdLst/>
              <a:ahLst/>
              <a:cxnLst/>
              <a:rect l="l" t="t" r="r" b="b"/>
              <a:pathLst>
                <a:path w="9525" h="544830">
                  <a:moveTo>
                    <a:pt x="0" y="544829"/>
                  </a:moveTo>
                  <a:lnTo>
                    <a:pt x="9524" y="544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54482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4559271" y="2502281"/>
              <a:ext cx="9525" cy="544830"/>
            </a:xfrm>
            <a:custGeom>
              <a:avLst/>
              <a:gdLst/>
              <a:ahLst/>
              <a:cxnLst/>
              <a:rect l="l" t="t" r="r" b="b"/>
              <a:pathLst>
                <a:path w="9525" h="544830">
                  <a:moveTo>
                    <a:pt x="0" y="544829"/>
                  </a:moveTo>
                  <a:lnTo>
                    <a:pt x="9524" y="544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54482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4565619" y="2502281"/>
              <a:ext cx="9525" cy="544830"/>
            </a:xfrm>
            <a:custGeom>
              <a:avLst/>
              <a:gdLst/>
              <a:ahLst/>
              <a:cxnLst/>
              <a:rect l="l" t="t" r="r" b="b"/>
              <a:pathLst>
                <a:path w="9525" h="544830">
                  <a:moveTo>
                    <a:pt x="0" y="544829"/>
                  </a:moveTo>
                  <a:lnTo>
                    <a:pt x="9524" y="544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54482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4571967" y="2502281"/>
              <a:ext cx="9525" cy="544830"/>
            </a:xfrm>
            <a:custGeom>
              <a:avLst/>
              <a:gdLst/>
              <a:ahLst/>
              <a:cxnLst/>
              <a:rect l="l" t="t" r="r" b="b"/>
              <a:pathLst>
                <a:path w="9525" h="544830">
                  <a:moveTo>
                    <a:pt x="0" y="544829"/>
                  </a:moveTo>
                  <a:lnTo>
                    <a:pt x="9524" y="544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54482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4578315" y="2502281"/>
              <a:ext cx="5715" cy="544830"/>
            </a:xfrm>
            <a:custGeom>
              <a:avLst/>
              <a:gdLst/>
              <a:ahLst/>
              <a:cxnLst/>
              <a:rect l="l" t="t" r="r" b="b"/>
              <a:pathLst>
                <a:path w="5714" h="544830">
                  <a:moveTo>
                    <a:pt x="5114" y="0"/>
                  </a:moveTo>
                  <a:lnTo>
                    <a:pt x="0" y="0"/>
                  </a:lnTo>
                  <a:lnTo>
                    <a:pt x="0" y="544829"/>
                  </a:lnTo>
                  <a:lnTo>
                    <a:pt x="5114" y="544829"/>
                  </a:lnTo>
                  <a:lnTo>
                    <a:pt x="511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75689" y="2637411"/>
              <a:ext cx="4457065" cy="459740"/>
            </a:xfrm>
            <a:custGeom>
              <a:avLst/>
              <a:gdLst/>
              <a:ahLst/>
              <a:cxnLst/>
              <a:rect l="l" t="t" r="r" b="b"/>
              <a:pathLst>
                <a:path w="4457065" h="459739">
                  <a:moveTo>
                    <a:pt x="4456610" y="0"/>
                  </a:moveTo>
                  <a:lnTo>
                    <a:pt x="0" y="0"/>
                  </a:lnTo>
                  <a:lnTo>
                    <a:pt x="0" y="408934"/>
                  </a:lnTo>
                  <a:lnTo>
                    <a:pt x="4009" y="428659"/>
                  </a:lnTo>
                  <a:lnTo>
                    <a:pt x="14924" y="444812"/>
                  </a:lnTo>
                  <a:lnTo>
                    <a:pt x="31079" y="455726"/>
                  </a:lnTo>
                  <a:lnTo>
                    <a:pt x="50804" y="459734"/>
                  </a:lnTo>
                  <a:lnTo>
                    <a:pt x="4405810" y="459734"/>
                  </a:lnTo>
                  <a:lnTo>
                    <a:pt x="4425535" y="455726"/>
                  </a:lnTo>
                  <a:lnTo>
                    <a:pt x="4441688" y="444812"/>
                  </a:lnTo>
                  <a:lnTo>
                    <a:pt x="4452602" y="428659"/>
                  </a:lnTo>
                  <a:lnTo>
                    <a:pt x="4456610" y="408934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5E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4532299" y="2489755"/>
              <a:ext cx="0" cy="575945"/>
            </a:xfrm>
            <a:custGeom>
              <a:avLst/>
              <a:gdLst/>
              <a:ahLst/>
              <a:cxnLst/>
              <a:rect l="l" t="t" r="r" b="b"/>
              <a:pathLst>
                <a:path h="575944">
                  <a:moveTo>
                    <a:pt x="0" y="57564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4532299" y="247705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4532299" y="246435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4532299" y="245165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4532299" y="2432605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0" name="object 11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/>
              <a:t>Python</a:t>
            </a:r>
            <a:r>
              <a:rPr spc="50" dirty="0"/>
              <a:t> </a:t>
            </a:r>
            <a:r>
              <a:rPr dirty="0"/>
              <a:t>et</a:t>
            </a:r>
            <a:r>
              <a:rPr spc="60" dirty="0"/>
              <a:t> </a:t>
            </a:r>
            <a:r>
              <a:rPr dirty="0"/>
              <a:t>les</a:t>
            </a:r>
            <a:r>
              <a:rPr spc="70" dirty="0"/>
              <a:t> </a:t>
            </a:r>
            <a:r>
              <a:rPr spc="-10" dirty="0"/>
              <a:t>booléens</a:t>
            </a:r>
          </a:p>
          <a:p>
            <a:pPr marL="265430">
              <a:lnSpc>
                <a:spcPct val="100000"/>
              </a:lnSpc>
              <a:spcBef>
                <a:spcPts val="33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Python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possède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type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variable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booléen,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les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deux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valeurs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possibles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sont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</a:pP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True</a:t>
            </a:r>
            <a:r>
              <a:rPr sz="1000" spc="9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et</a:t>
            </a:r>
            <a:r>
              <a:rPr sz="1000" spc="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55" dirty="0">
                <a:solidFill>
                  <a:srgbClr val="000000"/>
                </a:solidFill>
                <a:latin typeface="Cambria"/>
                <a:cs typeface="Cambria"/>
              </a:rPr>
              <a:t>False</a:t>
            </a:r>
            <a:r>
              <a:rPr sz="1000" spc="55" dirty="0">
                <a:solidFill>
                  <a:srgbClr val="000000"/>
                </a:solidFill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265430" marR="1852295">
              <a:lnSpc>
                <a:spcPts val="1500"/>
              </a:lnSpc>
              <a:spcBef>
                <a:spcPts val="9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L’opération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b="1" spc="-40" dirty="0">
                <a:solidFill>
                  <a:srgbClr val="000000"/>
                </a:solidFill>
                <a:latin typeface="Arial"/>
                <a:cs typeface="Arial"/>
              </a:rPr>
              <a:t>non</a:t>
            </a:r>
            <a:r>
              <a:rPr sz="1000" b="1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s’obtient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à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l’aide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Cambria"/>
                <a:cs typeface="Cambria"/>
              </a:rPr>
              <a:t>not</a:t>
            </a:r>
            <a:r>
              <a:rPr sz="1000" spc="-1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L’opération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b="1" dirty="0">
                <a:solidFill>
                  <a:srgbClr val="000000"/>
                </a:solidFill>
                <a:latin typeface="Arial"/>
                <a:cs typeface="Arial"/>
              </a:rPr>
              <a:t>et</a:t>
            </a:r>
            <a:r>
              <a:rPr sz="1000" b="1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s’obtient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à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l’aide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Cambria"/>
                <a:cs typeface="Cambria"/>
              </a:rPr>
              <a:t>and</a:t>
            </a:r>
            <a:r>
              <a:rPr sz="1000" spc="-1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L’opération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b="1" spc="-10" dirty="0">
                <a:solidFill>
                  <a:srgbClr val="000000"/>
                </a:solidFill>
                <a:latin typeface="Arial"/>
                <a:cs typeface="Arial"/>
              </a:rPr>
              <a:t>ou</a:t>
            </a:r>
            <a:r>
              <a:rPr sz="100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s’obtient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à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l’aide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 </a:t>
            </a:r>
            <a:r>
              <a:rPr sz="1000" spc="25" dirty="0">
                <a:solidFill>
                  <a:srgbClr val="000000"/>
                </a:solidFill>
                <a:latin typeface="Cambria"/>
                <a:cs typeface="Cambria"/>
              </a:rPr>
              <a:t>or</a:t>
            </a:r>
            <a:endParaRPr sz="1000">
              <a:latin typeface="Cambria"/>
              <a:cs typeface="Cambria"/>
            </a:endParaRPr>
          </a:p>
          <a:p>
            <a:pPr marL="265430" marR="56515">
              <a:lnSpc>
                <a:spcPct val="100000"/>
              </a:lnSpc>
              <a:spcBef>
                <a:spcPts val="185"/>
              </a:spcBef>
            </a:pP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Les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booléens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de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python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peuvent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donc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être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notamment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résultats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test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condition.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pc="-10" dirty="0"/>
              <a:t>Exemple</a:t>
            </a:r>
          </a:p>
          <a:p>
            <a:pPr marL="12700">
              <a:lnSpc>
                <a:spcPts val="1195"/>
              </a:lnSpc>
              <a:spcBef>
                <a:spcPts val="235"/>
              </a:spcBef>
            </a:pP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#</a:t>
            </a:r>
            <a:r>
              <a:rPr sz="1000" spc="32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110" dirty="0">
                <a:solidFill>
                  <a:srgbClr val="000000"/>
                </a:solidFill>
                <a:latin typeface="Cambria"/>
                <a:cs typeface="Cambria"/>
              </a:rPr>
              <a:t>Définit</a:t>
            </a:r>
            <a:r>
              <a:rPr sz="1000" spc="30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une</a:t>
            </a:r>
            <a:r>
              <a:rPr sz="1000" spc="31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90" dirty="0">
                <a:solidFill>
                  <a:srgbClr val="000000"/>
                </a:solidFill>
                <a:latin typeface="Cambria"/>
                <a:cs typeface="Cambria"/>
              </a:rPr>
              <a:t>variable</a:t>
            </a:r>
            <a:r>
              <a:rPr sz="1000" spc="29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booléen</a:t>
            </a:r>
            <a:r>
              <a:rPr sz="1000" spc="28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ok</a:t>
            </a:r>
            <a:r>
              <a:rPr sz="1000" spc="32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65" dirty="0">
                <a:solidFill>
                  <a:srgbClr val="000000"/>
                </a:solidFill>
                <a:latin typeface="Cambria"/>
                <a:cs typeface="Cambria"/>
              </a:rPr>
              <a:t>qui</a:t>
            </a:r>
            <a:r>
              <a:rPr sz="1000" spc="31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55" dirty="0">
                <a:solidFill>
                  <a:srgbClr val="000000"/>
                </a:solidFill>
                <a:latin typeface="Cambria"/>
                <a:cs typeface="Cambria"/>
              </a:rPr>
              <a:t>vaut</a:t>
            </a:r>
            <a:r>
              <a:rPr sz="1000" spc="30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85" dirty="0">
                <a:solidFill>
                  <a:srgbClr val="000000"/>
                </a:solidFill>
                <a:latin typeface="Cambria"/>
                <a:cs typeface="Cambria"/>
              </a:rPr>
              <a:t>vrai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95"/>
              </a:lnSpc>
            </a:pP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#</a:t>
            </a:r>
            <a:r>
              <a:rPr sz="1000" spc="30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65" dirty="0">
                <a:solidFill>
                  <a:srgbClr val="000000"/>
                </a:solidFill>
                <a:latin typeface="Cambria"/>
                <a:cs typeface="Cambria"/>
              </a:rPr>
              <a:t>lorsque</a:t>
            </a:r>
            <a:r>
              <a:rPr sz="1000" spc="28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au</a:t>
            </a:r>
            <a:r>
              <a:rPr sz="1000" spc="30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moins</a:t>
            </a:r>
            <a:r>
              <a:rPr sz="1000" spc="28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2</a:t>
            </a:r>
            <a:r>
              <a:rPr sz="1000" spc="30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des</a:t>
            </a:r>
            <a:r>
              <a:rPr sz="1000" spc="30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3</a:t>
            </a:r>
            <a:r>
              <a:rPr sz="1000" spc="30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90" dirty="0">
                <a:solidFill>
                  <a:srgbClr val="000000"/>
                </a:solidFill>
                <a:latin typeface="Cambria"/>
                <a:cs typeface="Cambria"/>
              </a:rPr>
              <a:t>variables</a:t>
            </a:r>
            <a:r>
              <a:rPr sz="1000" spc="26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110" dirty="0">
                <a:solidFill>
                  <a:srgbClr val="000000"/>
                </a:solidFill>
                <a:latin typeface="Cambria"/>
                <a:cs typeface="Cambria"/>
              </a:rPr>
              <a:t>a,b</a:t>
            </a:r>
            <a:r>
              <a:rPr sz="1000" spc="29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110" dirty="0">
                <a:solidFill>
                  <a:srgbClr val="000000"/>
                </a:solidFill>
                <a:latin typeface="Cambria"/>
                <a:cs typeface="Cambria"/>
              </a:rPr>
              <a:t>et</a:t>
            </a:r>
            <a:r>
              <a:rPr sz="1000" spc="30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80" dirty="0">
                <a:solidFill>
                  <a:srgbClr val="000000"/>
                </a:solidFill>
                <a:latin typeface="Cambria"/>
                <a:cs typeface="Cambria"/>
              </a:rPr>
              <a:t>c</a:t>
            </a:r>
            <a:r>
              <a:rPr sz="1000" spc="31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60" dirty="0">
                <a:solidFill>
                  <a:srgbClr val="000000"/>
                </a:solidFill>
                <a:latin typeface="Cambria"/>
                <a:cs typeface="Cambria"/>
              </a:rPr>
              <a:t>sont</a:t>
            </a:r>
            <a:r>
              <a:rPr sz="1000" spc="29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70" dirty="0">
                <a:solidFill>
                  <a:srgbClr val="000000"/>
                </a:solidFill>
                <a:latin typeface="Cambria"/>
                <a:cs typeface="Cambria"/>
              </a:rPr>
              <a:t>égales</a:t>
            </a:r>
            <a:endParaRPr sz="1000">
              <a:latin typeface="Cambria"/>
              <a:cs typeface="Cambria"/>
            </a:endParaRPr>
          </a:p>
        </p:txBody>
      </p:sp>
    </p:spTree>
  </p:cSld>
  <p:clrMapOvr>
    <a:masterClrMapping/>
  </p:clrMapOvr>
  <p:transition>
    <p:cut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05053"/>
            <a:ext cx="4513580" cy="1507490"/>
            <a:chOff x="75688" y="805053"/>
            <a:chExt cx="4513580" cy="1507490"/>
          </a:xfrm>
        </p:grpSpPr>
        <p:sp>
          <p:nvSpPr>
            <p:cNvPr id="5" name="object 5"/>
            <p:cNvSpPr/>
            <p:nvPr/>
          </p:nvSpPr>
          <p:spPr>
            <a:xfrm>
              <a:off x="75689" y="805053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98971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717"/>
                  </a:moveTo>
                  <a:lnTo>
                    <a:pt x="4456941" y="5717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717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99225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99860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0495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11303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11212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581"/>
                  </a:lnTo>
                  <a:lnTo>
                    <a:pt x="4456938" y="30581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19954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18684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24321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74"/>
                  </a:lnTo>
                  <a:lnTo>
                    <a:pt x="0" y="4749"/>
                  </a:lnTo>
                  <a:lnTo>
                    <a:pt x="0" y="7924"/>
                  </a:lnTo>
                  <a:lnTo>
                    <a:pt x="0" y="11099"/>
                  </a:lnTo>
                  <a:lnTo>
                    <a:pt x="0" y="17449"/>
                  </a:lnTo>
                  <a:lnTo>
                    <a:pt x="4304525" y="17449"/>
                  </a:lnTo>
                  <a:lnTo>
                    <a:pt x="4304525" y="11099"/>
                  </a:lnTo>
                  <a:lnTo>
                    <a:pt x="4304525" y="7924"/>
                  </a:lnTo>
                  <a:lnTo>
                    <a:pt x="4304525" y="4749"/>
                  </a:lnTo>
                  <a:lnTo>
                    <a:pt x="4304525" y="1574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25748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26383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2701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27653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2828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28923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295587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301937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3"/>
                  </a:moveTo>
                  <a:lnTo>
                    <a:pt x="4304535" y="4763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3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849719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852894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856069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859244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862419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865594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868769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89"/>
                  </a:lnTo>
                  <a:lnTo>
                    <a:pt x="22447" y="9297"/>
                  </a:lnTo>
                  <a:lnTo>
                    <a:pt x="12354" y="2494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871944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875119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878294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881469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884644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887819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890994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894169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897344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894169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899553"/>
              <a:ext cx="5715" cy="1305560"/>
            </a:xfrm>
            <a:custGeom>
              <a:avLst/>
              <a:gdLst/>
              <a:ahLst/>
              <a:cxnLst/>
              <a:rect l="l" t="t" r="r" b="b"/>
              <a:pathLst>
                <a:path w="5714" h="1305560">
                  <a:moveTo>
                    <a:pt x="5715" y="0"/>
                  </a:moveTo>
                  <a:lnTo>
                    <a:pt x="0" y="0"/>
                  </a:lnTo>
                  <a:lnTo>
                    <a:pt x="0" y="1305560"/>
                  </a:lnTo>
                  <a:lnTo>
                    <a:pt x="5715" y="130556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9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11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88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20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8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30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61" y="899541"/>
              <a:ext cx="9525" cy="1305560"/>
            </a:xfrm>
            <a:custGeom>
              <a:avLst/>
              <a:gdLst/>
              <a:ahLst/>
              <a:cxnLst/>
              <a:rect l="l" t="t" r="r" b="b"/>
              <a:pathLst>
                <a:path w="9525" h="1305560">
                  <a:moveTo>
                    <a:pt x="0" y="1305559"/>
                  </a:moveTo>
                  <a:lnTo>
                    <a:pt x="9524" y="130555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130555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39" y="899541"/>
              <a:ext cx="5715" cy="1305560"/>
            </a:xfrm>
            <a:custGeom>
              <a:avLst/>
              <a:gdLst/>
              <a:ahLst/>
              <a:cxnLst/>
              <a:rect l="l" t="t" r="r" b="b"/>
              <a:pathLst>
                <a:path w="5714" h="1305560">
                  <a:moveTo>
                    <a:pt x="5090" y="0"/>
                  </a:moveTo>
                  <a:lnTo>
                    <a:pt x="0" y="0"/>
                  </a:lnTo>
                  <a:lnTo>
                    <a:pt x="0" y="1305559"/>
                  </a:lnTo>
                  <a:lnTo>
                    <a:pt x="5090" y="1305559"/>
                  </a:lnTo>
                  <a:lnTo>
                    <a:pt x="509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35481"/>
              <a:ext cx="4457065" cy="1220470"/>
            </a:xfrm>
            <a:custGeom>
              <a:avLst/>
              <a:gdLst/>
              <a:ahLst/>
              <a:cxnLst/>
              <a:rect l="l" t="t" r="r" b="b"/>
              <a:pathLst>
                <a:path w="4457065" h="1220470">
                  <a:moveTo>
                    <a:pt x="4456610" y="0"/>
                  </a:moveTo>
                  <a:lnTo>
                    <a:pt x="0" y="0"/>
                  </a:lnTo>
                  <a:lnTo>
                    <a:pt x="0" y="1169619"/>
                  </a:lnTo>
                  <a:lnTo>
                    <a:pt x="4009" y="1189343"/>
                  </a:lnTo>
                  <a:lnTo>
                    <a:pt x="14924" y="1205496"/>
                  </a:lnTo>
                  <a:lnTo>
                    <a:pt x="31079" y="1216410"/>
                  </a:lnTo>
                  <a:lnTo>
                    <a:pt x="50804" y="1220419"/>
                  </a:lnTo>
                  <a:lnTo>
                    <a:pt x="4405810" y="1220419"/>
                  </a:lnTo>
                  <a:lnTo>
                    <a:pt x="4425535" y="1216410"/>
                  </a:lnTo>
                  <a:lnTo>
                    <a:pt x="4441688" y="1205496"/>
                  </a:lnTo>
                  <a:lnTo>
                    <a:pt x="4452602" y="1189343"/>
                  </a:lnTo>
                  <a:lnTo>
                    <a:pt x="4456610" y="1169619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887818"/>
              <a:ext cx="0" cy="1336675"/>
            </a:xfrm>
            <a:custGeom>
              <a:avLst/>
              <a:gdLst/>
              <a:ahLst/>
              <a:cxnLst/>
              <a:rect l="l" t="t" r="r" b="b"/>
              <a:pathLst>
                <a:path h="1336675">
                  <a:moveTo>
                    <a:pt x="0" y="133633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8751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8624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84971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3066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079747"/>
              <a:ext cx="70717" cy="70713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421111"/>
              <a:ext cx="70717" cy="70726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611611"/>
              <a:ext cx="70717" cy="70726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802111"/>
              <a:ext cx="70717" cy="70726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78" y="1991087"/>
              <a:ext cx="70717" cy="70726"/>
            </a:xfrm>
            <a:prstGeom prst="rect">
              <a:avLst/>
            </a:prstGeom>
          </p:spPr>
        </p:pic>
      </p:grpSp>
      <p:grpSp>
        <p:nvGrpSpPr>
          <p:cNvPr id="60" name="object 60"/>
          <p:cNvGrpSpPr/>
          <p:nvPr/>
        </p:nvGrpSpPr>
        <p:grpSpPr>
          <a:xfrm>
            <a:off x="75688" y="2408301"/>
            <a:ext cx="4513580" cy="745490"/>
            <a:chOff x="75688" y="2408301"/>
            <a:chExt cx="4513580" cy="745490"/>
          </a:xfrm>
        </p:grpSpPr>
        <p:sp>
          <p:nvSpPr>
            <p:cNvPr id="61" name="object 61"/>
            <p:cNvSpPr/>
            <p:nvPr/>
          </p:nvSpPr>
          <p:spPr>
            <a:xfrm>
              <a:off x="75679" y="2408301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56938" y="185432"/>
                  </a:moveTo>
                  <a:lnTo>
                    <a:pt x="4456620" y="185432"/>
                  </a:lnTo>
                  <a:lnTo>
                    <a:pt x="4456620" y="50800"/>
                  </a:lnTo>
                  <a:lnTo>
                    <a:pt x="4452607" y="31076"/>
                  </a:lnTo>
                  <a:lnTo>
                    <a:pt x="4441698" y="14922"/>
                  </a:lnTo>
                  <a:lnTo>
                    <a:pt x="4425543" y="4013"/>
                  </a:lnTo>
                  <a:lnTo>
                    <a:pt x="4405820" y="0"/>
                  </a:lnTo>
                  <a:lnTo>
                    <a:pt x="50812" y="0"/>
                  </a:lnTo>
                  <a:lnTo>
                    <a:pt x="31076" y="4013"/>
                  </a:lnTo>
                  <a:lnTo>
                    <a:pt x="14922" y="14922"/>
                  </a:lnTo>
                  <a:lnTo>
                    <a:pt x="4013" y="31076"/>
                  </a:lnTo>
                  <a:lnTo>
                    <a:pt x="0" y="50800"/>
                  </a:lnTo>
                  <a:lnTo>
                    <a:pt x="0" y="185432"/>
                  </a:lnTo>
                  <a:lnTo>
                    <a:pt x="0" y="190373"/>
                  </a:lnTo>
                  <a:lnTo>
                    <a:pt x="0" y="198374"/>
                  </a:lnTo>
                  <a:lnTo>
                    <a:pt x="4456620" y="198374"/>
                  </a:lnTo>
                  <a:lnTo>
                    <a:pt x="4456620" y="190373"/>
                  </a:lnTo>
                  <a:lnTo>
                    <a:pt x="4456938" y="190373"/>
                  </a:lnTo>
                  <a:lnTo>
                    <a:pt x="4456938" y="185432"/>
                  </a:lnTo>
                  <a:close/>
                </a:path>
              </a:pathLst>
            </a:custGeom>
            <a:solidFill>
              <a:srgbClr val="005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5688" y="259549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2D7C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5688" y="260184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5B98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5688" y="260819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9B5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5688" y="2614546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7D2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75679" y="2614460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073"/>
                  </a:lnTo>
                  <a:lnTo>
                    <a:pt x="4456938" y="30073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5E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7" name="object 6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0937" y="3040790"/>
              <a:ext cx="112713" cy="112717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463243" y="3028090"/>
              <a:ext cx="125412" cy="125417"/>
            </a:xfrm>
            <a:prstGeom prst="rect">
              <a:avLst/>
            </a:prstGeom>
          </p:spPr>
        </p:pic>
        <p:sp>
          <p:nvSpPr>
            <p:cNvPr id="69" name="object 69"/>
            <p:cNvSpPr/>
            <p:nvPr/>
          </p:nvSpPr>
          <p:spPr>
            <a:xfrm>
              <a:off x="177292" y="308395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177293" y="30987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77293" y="31050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77293" y="31114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77293" y="31177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77293" y="31241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77293" y="31304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77293" y="31368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77293" y="3143184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6"/>
                  </a:moveTo>
                  <a:lnTo>
                    <a:pt x="4304535" y="5526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6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4532299" y="2451655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4532299" y="2454830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8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1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4532299" y="2458005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9"/>
                  </a:lnTo>
                  <a:lnTo>
                    <a:pt x="31430" y="13020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79"/>
                  </a:lnTo>
                  <a:lnTo>
                    <a:pt x="40956" y="61750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4532299" y="2461180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0"/>
                  </a:lnTo>
                  <a:lnTo>
                    <a:pt x="38031" y="57340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4532299" y="2464355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0"/>
                  </a:lnTo>
                  <a:lnTo>
                    <a:pt x="26936" y="11159"/>
                  </a:lnTo>
                  <a:lnTo>
                    <a:pt x="14825" y="2994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5"/>
                  </a:lnTo>
                  <a:lnTo>
                    <a:pt x="26936" y="65039"/>
                  </a:lnTo>
                  <a:lnTo>
                    <a:pt x="35104" y="52928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4532299" y="2467530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30"/>
                  </a:lnTo>
                  <a:lnTo>
                    <a:pt x="24696" y="10229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0"/>
                  </a:lnTo>
                  <a:lnTo>
                    <a:pt x="32180" y="48518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4532299" y="2470705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2"/>
                  </a:lnTo>
                  <a:lnTo>
                    <a:pt x="22447" y="9300"/>
                  </a:lnTo>
                  <a:lnTo>
                    <a:pt x="12354" y="2495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4"/>
                  </a:lnTo>
                  <a:lnTo>
                    <a:pt x="22447" y="54199"/>
                  </a:lnTo>
                  <a:lnTo>
                    <a:pt x="29253" y="44106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4532299" y="2473880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2"/>
                  </a:lnTo>
                  <a:lnTo>
                    <a:pt x="20202" y="8369"/>
                  </a:lnTo>
                  <a:lnTo>
                    <a:pt x="11119" y="2245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4"/>
                  </a:lnTo>
                  <a:lnTo>
                    <a:pt x="20202" y="48779"/>
                  </a:lnTo>
                  <a:lnTo>
                    <a:pt x="26328" y="39696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4532299" y="2477055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4"/>
                  </a:lnTo>
                  <a:lnTo>
                    <a:pt x="17957" y="7440"/>
                  </a:lnTo>
                  <a:lnTo>
                    <a:pt x="9883" y="1996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3"/>
                  </a:lnTo>
                  <a:lnTo>
                    <a:pt x="17957" y="43359"/>
                  </a:lnTo>
                  <a:lnTo>
                    <a:pt x="23402" y="35285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4532299" y="2480230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4"/>
                  </a:lnTo>
                  <a:lnTo>
                    <a:pt x="15713" y="6510"/>
                  </a:lnTo>
                  <a:lnTo>
                    <a:pt x="8648" y="1746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3"/>
                  </a:lnTo>
                  <a:lnTo>
                    <a:pt x="15713" y="37939"/>
                  </a:lnTo>
                  <a:lnTo>
                    <a:pt x="20477" y="30875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4532299" y="2483405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6"/>
                  </a:lnTo>
                  <a:lnTo>
                    <a:pt x="13468" y="5580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3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4532299" y="2486580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08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40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4532299" y="2489755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09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4532299" y="2492930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5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4532299" y="249610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7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2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4532299" y="2499280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3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6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4532299" y="2496105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2"/>
                  </a:lnTo>
                  <a:lnTo>
                    <a:pt x="6349" y="2847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4531347" y="2502293"/>
              <a:ext cx="5715" cy="544830"/>
            </a:xfrm>
            <a:custGeom>
              <a:avLst/>
              <a:gdLst/>
              <a:ahLst/>
              <a:cxnLst/>
              <a:rect l="l" t="t" r="r" b="b"/>
              <a:pathLst>
                <a:path w="5714" h="544830">
                  <a:moveTo>
                    <a:pt x="5702" y="0"/>
                  </a:moveTo>
                  <a:lnTo>
                    <a:pt x="0" y="0"/>
                  </a:lnTo>
                  <a:lnTo>
                    <a:pt x="0" y="544830"/>
                  </a:lnTo>
                  <a:lnTo>
                    <a:pt x="5702" y="544830"/>
                  </a:lnTo>
                  <a:lnTo>
                    <a:pt x="5702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4533879" y="2502281"/>
              <a:ext cx="9525" cy="544830"/>
            </a:xfrm>
            <a:custGeom>
              <a:avLst/>
              <a:gdLst/>
              <a:ahLst/>
              <a:cxnLst/>
              <a:rect l="l" t="t" r="r" b="b"/>
              <a:pathLst>
                <a:path w="9525" h="544830">
                  <a:moveTo>
                    <a:pt x="0" y="544829"/>
                  </a:moveTo>
                  <a:lnTo>
                    <a:pt x="9524" y="544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54482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4540227" y="2502281"/>
              <a:ext cx="9525" cy="544830"/>
            </a:xfrm>
            <a:custGeom>
              <a:avLst/>
              <a:gdLst/>
              <a:ahLst/>
              <a:cxnLst/>
              <a:rect l="l" t="t" r="r" b="b"/>
              <a:pathLst>
                <a:path w="9525" h="544830">
                  <a:moveTo>
                    <a:pt x="0" y="544829"/>
                  </a:moveTo>
                  <a:lnTo>
                    <a:pt x="9524" y="544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54482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4546575" y="2502281"/>
              <a:ext cx="9525" cy="544830"/>
            </a:xfrm>
            <a:custGeom>
              <a:avLst/>
              <a:gdLst/>
              <a:ahLst/>
              <a:cxnLst/>
              <a:rect l="l" t="t" r="r" b="b"/>
              <a:pathLst>
                <a:path w="9525" h="544830">
                  <a:moveTo>
                    <a:pt x="0" y="544829"/>
                  </a:moveTo>
                  <a:lnTo>
                    <a:pt x="9524" y="544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54482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4552923" y="2502281"/>
              <a:ext cx="9525" cy="544830"/>
            </a:xfrm>
            <a:custGeom>
              <a:avLst/>
              <a:gdLst/>
              <a:ahLst/>
              <a:cxnLst/>
              <a:rect l="l" t="t" r="r" b="b"/>
              <a:pathLst>
                <a:path w="9525" h="544830">
                  <a:moveTo>
                    <a:pt x="0" y="544829"/>
                  </a:moveTo>
                  <a:lnTo>
                    <a:pt x="9524" y="544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54482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4559271" y="2502281"/>
              <a:ext cx="9525" cy="544830"/>
            </a:xfrm>
            <a:custGeom>
              <a:avLst/>
              <a:gdLst/>
              <a:ahLst/>
              <a:cxnLst/>
              <a:rect l="l" t="t" r="r" b="b"/>
              <a:pathLst>
                <a:path w="9525" h="544830">
                  <a:moveTo>
                    <a:pt x="0" y="544829"/>
                  </a:moveTo>
                  <a:lnTo>
                    <a:pt x="9524" y="544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54482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4565619" y="2502281"/>
              <a:ext cx="9525" cy="544830"/>
            </a:xfrm>
            <a:custGeom>
              <a:avLst/>
              <a:gdLst/>
              <a:ahLst/>
              <a:cxnLst/>
              <a:rect l="l" t="t" r="r" b="b"/>
              <a:pathLst>
                <a:path w="9525" h="544830">
                  <a:moveTo>
                    <a:pt x="0" y="544829"/>
                  </a:moveTo>
                  <a:lnTo>
                    <a:pt x="9524" y="544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54482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4571967" y="2502281"/>
              <a:ext cx="9525" cy="544830"/>
            </a:xfrm>
            <a:custGeom>
              <a:avLst/>
              <a:gdLst/>
              <a:ahLst/>
              <a:cxnLst/>
              <a:rect l="l" t="t" r="r" b="b"/>
              <a:pathLst>
                <a:path w="9525" h="544830">
                  <a:moveTo>
                    <a:pt x="0" y="544829"/>
                  </a:moveTo>
                  <a:lnTo>
                    <a:pt x="9524" y="54482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54482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4578315" y="2502281"/>
              <a:ext cx="5715" cy="544830"/>
            </a:xfrm>
            <a:custGeom>
              <a:avLst/>
              <a:gdLst/>
              <a:ahLst/>
              <a:cxnLst/>
              <a:rect l="l" t="t" r="r" b="b"/>
              <a:pathLst>
                <a:path w="5714" h="544830">
                  <a:moveTo>
                    <a:pt x="5114" y="0"/>
                  </a:moveTo>
                  <a:lnTo>
                    <a:pt x="0" y="0"/>
                  </a:lnTo>
                  <a:lnTo>
                    <a:pt x="0" y="544829"/>
                  </a:lnTo>
                  <a:lnTo>
                    <a:pt x="5114" y="544829"/>
                  </a:lnTo>
                  <a:lnTo>
                    <a:pt x="511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75689" y="2637411"/>
              <a:ext cx="4457065" cy="459740"/>
            </a:xfrm>
            <a:custGeom>
              <a:avLst/>
              <a:gdLst/>
              <a:ahLst/>
              <a:cxnLst/>
              <a:rect l="l" t="t" r="r" b="b"/>
              <a:pathLst>
                <a:path w="4457065" h="459739">
                  <a:moveTo>
                    <a:pt x="4456610" y="0"/>
                  </a:moveTo>
                  <a:lnTo>
                    <a:pt x="0" y="0"/>
                  </a:lnTo>
                  <a:lnTo>
                    <a:pt x="0" y="408934"/>
                  </a:lnTo>
                  <a:lnTo>
                    <a:pt x="4009" y="428659"/>
                  </a:lnTo>
                  <a:lnTo>
                    <a:pt x="14924" y="444812"/>
                  </a:lnTo>
                  <a:lnTo>
                    <a:pt x="31079" y="455726"/>
                  </a:lnTo>
                  <a:lnTo>
                    <a:pt x="50804" y="459734"/>
                  </a:lnTo>
                  <a:lnTo>
                    <a:pt x="4405810" y="459734"/>
                  </a:lnTo>
                  <a:lnTo>
                    <a:pt x="4425535" y="455726"/>
                  </a:lnTo>
                  <a:lnTo>
                    <a:pt x="4441688" y="444812"/>
                  </a:lnTo>
                  <a:lnTo>
                    <a:pt x="4452602" y="428659"/>
                  </a:lnTo>
                  <a:lnTo>
                    <a:pt x="4456610" y="408934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5E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4532299" y="2489755"/>
              <a:ext cx="0" cy="575945"/>
            </a:xfrm>
            <a:custGeom>
              <a:avLst/>
              <a:gdLst/>
              <a:ahLst/>
              <a:cxnLst/>
              <a:rect l="l" t="t" r="r" b="b"/>
              <a:pathLst>
                <a:path h="575944">
                  <a:moveTo>
                    <a:pt x="0" y="57564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4532299" y="247705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4532299" y="246435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4532299" y="2451655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4532299" y="2432605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0" name="object 11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/>
              <a:t>Python</a:t>
            </a:r>
            <a:r>
              <a:rPr spc="50" dirty="0"/>
              <a:t> </a:t>
            </a:r>
            <a:r>
              <a:rPr dirty="0"/>
              <a:t>et</a:t>
            </a:r>
            <a:r>
              <a:rPr spc="60" dirty="0"/>
              <a:t> </a:t>
            </a:r>
            <a:r>
              <a:rPr dirty="0"/>
              <a:t>les</a:t>
            </a:r>
            <a:r>
              <a:rPr spc="70" dirty="0"/>
              <a:t> </a:t>
            </a:r>
            <a:r>
              <a:rPr spc="-10" dirty="0"/>
              <a:t>booléens</a:t>
            </a:r>
          </a:p>
          <a:p>
            <a:pPr marL="265430">
              <a:lnSpc>
                <a:spcPct val="100000"/>
              </a:lnSpc>
              <a:spcBef>
                <a:spcPts val="33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Python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000000"/>
                </a:solidFill>
                <a:latin typeface="Tahoma"/>
                <a:cs typeface="Tahoma"/>
              </a:rPr>
              <a:t>possède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type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variable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booléen,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les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deux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valeurs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possibles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sont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</a:pP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True</a:t>
            </a:r>
            <a:r>
              <a:rPr sz="1000" spc="9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et</a:t>
            </a:r>
            <a:r>
              <a:rPr sz="1000" spc="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55" dirty="0">
                <a:solidFill>
                  <a:srgbClr val="000000"/>
                </a:solidFill>
                <a:latin typeface="Cambria"/>
                <a:cs typeface="Cambria"/>
              </a:rPr>
              <a:t>False</a:t>
            </a:r>
            <a:r>
              <a:rPr sz="1000" spc="55" dirty="0">
                <a:solidFill>
                  <a:srgbClr val="000000"/>
                </a:solidFill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265430" marR="1852295">
              <a:lnSpc>
                <a:spcPts val="1500"/>
              </a:lnSpc>
              <a:spcBef>
                <a:spcPts val="90"/>
              </a:spcBef>
            </a:pP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L’opération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b="1" spc="-40" dirty="0">
                <a:solidFill>
                  <a:srgbClr val="000000"/>
                </a:solidFill>
                <a:latin typeface="Arial"/>
                <a:cs typeface="Arial"/>
              </a:rPr>
              <a:t>non</a:t>
            </a:r>
            <a:r>
              <a:rPr sz="1000" b="1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s’obtient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à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l’aide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Cambria"/>
                <a:cs typeface="Cambria"/>
              </a:rPr>
              <a:t>not</a:t>
            </a:r>
            <a:r>
              <a:rPr sz="1000" spc="-1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L’opération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b="1" dirty="0">
                <a:solidFill>
                  <a:srgbClr val="000000"/>
                </a:solidFill>
                <a:latin typeface="Arial"/>
                <a:cs typeface="Arial"/>
              </a:rPr>
              <a:t>et</a:t>
            </a:r>
            <a:r>
              <a:rPr sz="1000" b="1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s’obtient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à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l’aide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Cambria"/>
                <a:cs typeface="Cambria"/>
              </a:rPr>
              <a:t>and</a:t>
            </a:r>
            <a:r>
              <a:rPr sz="1000" spc="-1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L’opération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b="1" spc="-10" dirty="0">
                <a:solidFill>
                  <a:srgbClr val="000000"/>
                </a:solidFill>
                <a:latin typeface="Arial"/>
                <a:cs typeface="Arial"/>
              </a:rPr>
              <a:t>ou</a:t>
            </a:r>
            <a:r>
              <a:rPr sz="100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s’obtient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à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l’aide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 </a:t>
            </a:r>
            <a:r>
              <a:rPr sz="1000" spc="25" dirty="0">
                <a:solidFill>
                  <a:srgbClr val="000000"/>
                </a:solidFill>
                <a:latin typeface="Cambria"/>
                <a:cs typeface="Cambria"/>
              </a:rPr>
              <a:t>or</a:t>
            </a:r>
            <a:endParaRPr sz="1000">
              <a:latin typeface="Cambria"/>
              <a:cs typeface="Cambria"/>
            </a:endParaRPr>
          </a:p>
          <a:p>
            <a:pPr marL="265430" marR="56515">
              <a:lnSpc>
                <a:spcPct val="100000"/>
              </a:lnSpc>
              <a:spcBef>
                <a:spcPts val="185"/>
              </a:spcBef>
            </a:pP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Les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booléens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de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python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peuvent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donc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être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notamment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résultats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test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condition.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pc="-10" dirty="0"/>
              <a:t>Exemple</a:t>
            </a:r>
          </a:p>
          <a:p>
            <a:pPr marL="12700">
              <a:lnSpc>
                <a:spcPts val="1195"/>
              </a:lnSpc>
              <a:spcBef>
                <a:spcPts val="235"/>
              </a:spcBef>
            </a:pP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#</a:t>
            </a:r>
            <a:r>
              <a:rPr sz="1000" spc="32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110" dirty="0">
                <a:solidFill>
                  <a:srgbClr val="000000"/>
                </a:solidFill>
                <a:latin typeface="Cambria"/>
                <a:cs typeface="Cambria"/>
              </a:rPr>
              <a:t>Définit</a:t>
            </a:r>
            <a:r>
              <a:rPr sz="1000" spc="30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une</a:t>
            </a:r>
            <a:r>
              <a:rPr sz="1000" spc="31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90" dirty="0">
                <a:solidFill>
                  <a:srgbClr val="000000"/>
                </a:solidFill>
                <a:latin typeface="Cambria"/>
                <a:cs typeface="Cambria"/>
              </a:rPr>
              <a:t>variable</a:t>
            </a:r>
            <a:r>
              <a:rPr sz="1000" spc="29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booléen</a:t>
            </a:r>
            <a:r>
              <a:rPr sz="1000" spc="28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ok</a:t>
            </a:r>
            <a:r>
              <a:rPr sz="1000" spc="32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65" dirty="0">
                <a:solidFill>
                  <a:srgbClr val="000000"/>
                </a:solidFill>
                <a:latin typeface="Cambria"/>
                <a:cs typeface="Cambria"/>
              </a:rPr>
              <a:t>qui</a:t>
            </a:r>
            <a:r>
              <a:rPr sz="1000" spc="31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55" dirty="0">
                <a:solidFill>
                  <a:srgbClr val="000000"/>
                </a:solidFill>
                <a:latin typeface="Cambria"/>
                <a:cs typeface="Cambria"/>
              </a:rPr>
              <a:t>vaut</a:t>
            </a:r>
            <a:r>
              <a:rPr sz="1000" spc="30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85" dirty="0">
                <a:solidFill>
                  <a:srgbClr val="000000"/>
                </a:solidFill>
                <a:latin typeface="Cambria"/>
                <a:cs typeface="Cambria"/>
              </a:rPr>
              <a:t>vrai</a:t>
            </a:r>
            <a:endParaRPr sz="1000">
              <a:latin typeface="Cambria"/>
              <a:cs typeface="Cambria"/>
            </a:endParaRPr>
          </a:p>
          <a:p>
            <a:pPr marL="12700" marR="497840">
              <a:lnSpc>
                <a:spcPts val="1200"/>
              </a:lnSpc>
              <a:spcBef>
                <a:spcPts val="35"/>
              </a:spcBef>
            </a:pP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#</a:t>
            </a:r>
            <a:r>
              <a:rPr sz="1000" spc="30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65" dirty="0">
                <a:solidFill>
                  <a:srgbClr val="000000"/>
                </a:solidFill>
                <a:latin typeface="Cambria"/>
                <a:cs typeface="Cambria"/>
              </a:rPr>
              <a:t>lorsque</a:t>
            </a:r>
            <a:r>
              <a:rPr sz="1000" spc="28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au</a:t>
            </a:r>
            <a:r>
              <a:rPr sz="1000" spc="30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moins</a:t>
            </a:r>
            <a:r>
              <a:rPr sz="1000" spc="28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2</a:t>
            </a:r>
            <a:r>
              <a:rPr sz="1000" spc="30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des</a:t>
            </a:r>
            <a:r>
              <a:rPr sz="1000" spc="30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3</a:t>
            </a:r>
            <a:r>
              <a:rPr sz="1000" spc="30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90" dirty="0">
                <a:solidFill>
                  <a:srgbClr val="000000"/>
                </a:solidFill>
                <a:latin typeface="Cambria"/>
                <a:cs typeface="Cambria"/>
              </a:rPr>
              <a:t>variables</a:t>
            </a:r>
            <a:r>
              <a:rPr sz="1000" spc="26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110" dirty="0">
                <a:solidFill>
                  <a:srgbClr val="000000"/>
                </a:solidFill>
                <a:latin typeface="Cambria"/>
                <a:cs typeface="Cambria"/>
              </a:rPr>
              <a:t>a,b</a:t>
            </a:r>
            <a:r>
              <a:rPr sz="1000" spc="29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110" dirty="0">
                <a:solidFill>
                  <a:srgbClr val="000000"/>
                </a:solidFill>
                <a:latin typeface="Cambria"/>
                <a:cs typeface="Cambria"/>
              </a:rPr>
              <a:t>et</a:t>
            </a:r>
            <a:r>
              <a:rPr sz="1000" spc="30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80" dirty="0">
                <a:solidFill>
                  <a:srgbClr val="000000"/>
                </a:solidFill>
                <a:latin typeface="Cambria"/>
                <a:cs typeface="Cambria"/>
              </a:rPr>
              <a:t>c</a:t>
            </a:r>
            <a:r>
              <a:rPr sz="1000" spc="31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60" dirty="0">
                <a:solidFill>
                  <a:srgbClr val="000000"/>
                </a:solidFill>
                <a:latin typeface="Cambria"/>
                <a:cs typeface="Cambria"/>
              </a:rPr>
              <a:t>sont</a:t>
            </a:r>
            <a:r>
              <a:rPr sz="1000" spc="29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45" dirty="0">
                <a:solidFill>
                  <a:srgbClr val="000000"/>
                </a:solidFill>
                <a:latin typeface="Cambria"/>
                <a:cs typeface="Cambria"/>
              </a:rPr>
              <a:t>égales </a:t>
            </a: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ok=(a==b)</a:t>
            </a:r>
            <a:r>
              <a:rPr sz="1000" spc="32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50" dirty="0">
                <a:solidFill>
                  <a:srgbClr val="000000"/>
                </a:solidFill>
                <a:latin typeface="Cambria"/>
                <a:cs typeface="Cambria"/>
              </a:rPr>
              <a:t>or</a:t>
            </a:r>
            <a:r>
              <a:rPr sz="1000" spc="37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55" dirty="0">
                <a:solidFill>
                  <a:srgbClr val="000000"/>
                </a:solidFill>
                <a:latin typeface="Cambria"/>
                <a:cs typeface="Cambria"/>
              </a:rPr>
              <a:t>(a==c)</a:t>
            </a:r>
            <a:r>
              <a:rPr sz="1000" spc="34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50" dirty="0">
                <a:solidFill>
                  <a:srgbClr val="000000"/>
                </a:solidFill>
                <a:latin typeface="Cambria"/>
                <a:cs typeface="Cambria"/>
              </a:rPr>
              <a:t>or</a:t>
            </a:r>
            <a:r>
              <a:rPr sz="1000" spc="37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Cambria"/>
                <a:cs typeface="Cambria"/>
              </a:rPr>
              <a:t>(b==c)</a:t>
            </a:r>
            <a:endParaRPr sz="1000">
              <a:latin typeface="Cambria"/>
              <a:cs typeface="Cambria"/>
            </a:endParaRPr>
          </a:p>
        </p:txBody>
      </p:sp>
    </p:spTree>
  </p:cSld>
  <p:clrMapOvr>
    <a:masterClrMapping/>
  </p:clrMapOvr>
  <p:transition>
    <p:cut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297305"/>
            <a:ext cx="4513580" cy="1117600"/>
            <a:chOff x="75688" y="1297305"/>
            <a:chExt cx="4513580" cy="1117600"/>
          </a:xfrm>
        </p:grpSpPr>
        <p:sp>
          <p:nvSpPr>
            <p:cNvPr id="5" name="object 5"/>
            <p:cNvSpPr/>
            <p:nvPr/>
          </p:nvSpPr>
          <p:spPr>
            <a:xfrm>
              <a:off x="75689" y="1297305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48247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205"/>
                  </a:moveTo>
                  <a:lnTo>
                    <a:pt x="4456941" y="5205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205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48450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490850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497200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503550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503464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1089"/>
                  </a:lnTo>
                  <a:lnTo>
                    <a:pt x="4456938" y="31089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301650"/>
              <a:ext cx="112713" cy="11271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288950"/>
              <a:ext cx="125412" cy="12541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34481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3595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3659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3722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3786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3849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3913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3976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404045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5"/>
                  </a:moveTo>
                  <a:lnTo>
                    <a:pt x="4304535" y="5525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341247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344422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347597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350772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353947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357122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360297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363472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366647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369822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372997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376172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379347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382522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38569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388872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38569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1391030"/>
              <a:ext cx="5715" cy="916940"/>
            </a:xfrm>
            <a:custGeom>
              <a:avLst/>
              <a:gdLst/>
              <a:ahLst/>
              <a:cxnLst/>
              <a:rect l="l" t="t" r="r" b="b"/>
              <a:pathLst>
                <a:path w="5714" h="916939">
                  <a:moveTo>
                    <a:pt x="5715" y="0"/>
                  </a:moveTo>
                  <a:lnTo>
                    <a:pt x="0" y="0"/>
                  </a:lnTo>
                  <a:lnTo>
                    <a:pt x="0" y="916940"/>
                  </a:lnTo>
                  <a:lnTo>
                    <a:pt x="5715" y="91694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5" y="1391030"/>
              <a:ext cx="9525" cy="916940"/>
            </a:xfrm>
            <a:custGeom>
              <a:avLst/>
              <a:gdLst/>
              <a:ahLst/>
              <a:cxnLst/>
              <a:rect l="l" t="t" r="r" b="b"/>
              <a:pathLst>
                <a:path w="9525" h="916939">
                  <a:moveTo>
                    <a:pt x="0" y="916940"/>
                  </a:moveTo>
                  <a:lnTo>
                    <a:pt x="9525" y="9169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91694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3" y="1391030"/>
              <a:ext cx="9525" cy="916940"/>
            </a:xfrm>
            <a:custGeom>
              <a:avLst/>
              <a:gdLst/>
              <a:ahLst/>
              <a:cxnLst/>
              <a:rect l="l" t="t" r="r" b="b"/>
              <a:pathLst>
                <a:path w="9525" h="916939">
                  <a:moveTo>
                    <a:pt x="0" y="916940"/>
                  </a:moveTo>
                  <a:lnTo>
                    <a:pt x="9525" y="9169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91694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67" y="1391030"/>
              <a:ext cx="9525" cy="916940"/>
            </a:xfrm>
            <a:custGeom>
              <a:avLst/>
              <a:gdLst/>
              <a:ahLst/>
              <a:cxnLst/>
              <a:rect l="l" t="t" r="r" b="b"/>
              <a:pathLst>
                <a:path w="9525" h="916939">
                  <a:moveTo>
                    <a:pt x="0" y="916940"/>
                  </a:moveTo>
                  <a:lnTo>
                    <a:pt x="9525" y="9169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91694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5" y="1391030"/>
              <a:ext cx="9525" cy="916940"/>
            </a:xfrm>
            <a:custGeom>
              <a:avLst/>
              <a:gdLst/>
              <a:ahLst/>
              <a:cxnLst/>
              <a:rect l="l" t="t" r="r" b="b"/>
              <a:pathLst>
                <a:path w="9525" h="916939">
                  <a:moveTo>
                    <a:pt x="0" y="916940"/>
                  </a:moveTo>
                  <a:lnTo>
                    <a:pt x="9525" y="9169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91694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303" y="1391030"/>
              <a:ext cx="9525" cy="916940"/>
            </a:xfrm>
            <a:custGeom>
              <a:avLst/>
              <a:gdLst/>
              <a:ahLst/>
              <a:cxnLst/>
              <a:rect l="l" t="t" r="r" b="b"/>
              <a:pathLst>
                <a:path w="9525" h="916939">
                  <a:moveTo>
                    <a:pt x="0" y="916940"/>
                  </a:moveTo>
                  <a:lnTo>
                    <a:pt x="9525" y="9169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91694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26" y="1391030"/>
              <a:ext cx="9525" cy="916940"/>
            </a:xfrm>
            <a:custGeom>
              <a:avLst/>
              <a:gdLst/>
              <a:ahLst/>
              <a:cxnLst/>
              <a:rect l="l" t="t" r="r" b="b"/>
              <a:pathLst>
                <a:path w="9525" h="916939">
                  <a:moveTo>
                    <a:pt x="0" y="916940"/>
                  </a:moveTo>
                  <a:lnTo>
                    <a:pt x="9525" y="9169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91694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4" y="1391030"/>
              <a:ext cx="9525" cy="916940"/>
            </a:xfrm>
            <a:custGeom>
              <a:avLst/>
              <a:gdLst/>
              <a:ahLst/>
              <a:cxnLst/>
              <a:rect l="l" t="t" r="r" b="b"/>
              <a:pathLst>
                <a:path w="9525" h="916939">
                  <a:moveTo>
                    <a:pt x="0" y="916940"/>
                  </a:moveTo>
                  <a:lnTo>
                    <a:pt x="9525" y="9169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91694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18" y="1391030"/>
              <a:ext cx="5715" cy="916940"/>
            </a:xfrm>
            <a:custGeom>
              <a:avLst/>
              <a:gdLst/>
              <a:ahLst/>
              <a:cxnLst/>
              <a:rect l="l" t="t" r="r" b="b"/>
              <a:pathLst>
                <a:path w="5714" h="916939">
                  <a:moveTo>
                    <a:pt x="5112" y="0"/>
                  </a:moveTo>
                  <a:lnTo>
                    <a:pt x="0" y="0"/>
                  </a:lnTo>
                  <a:lnTo>
                    <a:pt x="0" y="916940"/>
                  </a:lnTo>
                  <a:lnTo>
                    <a:pt x="5112" y="916940"/>
                  </a:lnTo>
                  <a:lnTo>
                    <a:pt x="511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527009"/>
              <a:ext cx="4457065" cy="831215"/>
            </a:xfrm>
            <a:custGeom>
              <a:avLst/>
              <a:gdLst/>
              <a:ahLst/>
              <a:cxnLst/>
              <a:rect l="l" t="t" r="r" b="b"/>
              <a:pathLst>
                <a:path w="4457065" h="831214">
                  <a:moveTo>
                    <a:pt x="4456610" y="0"/>
                  </a:moveTo>
                  <a:lnTo>
                    <a:pt x="0" y="0"/>
                  </a:lnTo>
                  <a:lnTo>
                    <a:pt x="0" y="780196"/>
                  </a:lnTo>
                  <a:lnTo>
                    <a:pt x="4009" y="799921"/>
                  </a:lnTo>
                  <a:lnTo>
                    <a:pt x="14924" y="816074"/>
                  </a:lnTo>
                  <a:lnTo>
                    <a:pt x="31079" y="826988"/>
                  </a:lnTo>
                  <a:lnTo>
                    <a:pt x="50804" y="830996"/>
                  </a:lnTo>
                  <a:lnTo>
                    <a:pt x="4405810" y="830996"/>
                  </a:lnTo>
                  <a:lnTo>
                    <a:pt x="4425535" y="826988"/>
                  </a:lnTo>
                  <a:lnTo>
                    <a:pt x="4441688" y="816074"/>
                  </a:lnTo>
                  <a:lnTo>
                    <a:pt x="4452602" y="799921"/>
                  </a:lnTo>
                  <a:lnTo>
                    <a:pt x="4456610" y="780196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379347"/>
              <a:ext cx="0" cy="947419"/>
            </a:xfrm>
            <a:custGeom>
              <a:avLst/>
              <a:gdLst/>
              <a:ahLst/>
              <a:cxnLst/>
              <a:rect l="l" t="t" r="r" b="b"/>
              <a:pathLst>
                <a:path h="947419">
                  <a:moveTo>
                    <a:pt x="0" y="94690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36664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35394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34124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322197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571987"/>
              <a:ext cx="70717" cy="70726"/>
            </a:xfrm>
            <a:prstGeom prst="rect">
              <a:avLst/>
            </a:prstGeom>
          </p:spPr>
        </p:pic>
      </p:grpSp>
      <p:sp>
        <p:nvSpPr>
          <p:cNvPr id="56" name="object 56"/>
          <p:cNvSpPr txBox="1"/>
          <p:nvPr/>
        </p:nvSpPr>
        <p:spPr>
          <a:xfrm>
            <a:off x="113794" y="1224727"/>
            <a:ext cx="4345940" cy="75882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Circuit</a:t>
            </a:r>
            <a:r>
              <a:rPr sz="1200" spc="1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logique</a:t>
            </a:r>
            <a:endParaRPr sz="1200">
              <a:latin typeface="Calibri"/>
              <a:cs typeface="Calibri"/>
            </a:endParaRPr>
          </a:p>
          <a:p>
            <a:pPr marL="265430" marR="5080">
              <a:lnSpc>
                <a:spcPct val="100000"/>
              </a:lnSpc>
              <a:spcBef>
                <a:spcPts val="330"/>
              </a:spcBef>
            </a:pPr>
            <a:r>
              <a:rPr sz="1000" dirty="0">
                <a:latin typeface="Tahoma"/>
                <a:cs typeface="Tahoma"/>
              </a:rPr>
              <a:t>En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combinant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ces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portes logiques,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on</a:t>
            </a:r>
            <a:r>
              <a:rPr sz="1000" spc="-35" dirty="0">
                <a:latin typeface="Tahoma"/>
                <a:cs typeface="Tahoma"/>
              </a:rPr>
              <a:t> réalise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circuits</a:t>
            </a:r>
            <a:r>
              <a:rPr sz="1000" spc="-35" dirty="0">
                <a:latin typeface="Tahoma"/>
                <a:cs typeface="Tahoma"/>
              </a:rPr>
              <a:t> logiques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permettant </a:t>
            </a:r>
            <a:r>
              <a:rPr sz="1000" spc="-35" dirty="0">
                <a:latin typeface="Tahoma"/>
                <a:cs typeface="Tahoma"/>
              </a:rPr>
              <a:t>d’effectuer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des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opérations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(additions,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soustractions,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comparaison,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...)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sur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les </a:t>
            </a:r>
            <a:r>
              <a:rPr sz="1000" spc="-55" dirty="0">
                <a:latin typeface="Tahoma"/>
                <a:cs typeface="Tahoma"/>
              </a:rPr>
              <a:t>données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stockées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dans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l’ordinateur.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297305"/>
            <a:ext cx="4513580" cy="1117600"/>
            <a:chOff x="75688" y="1297305"/>
            <a:chExt cx="4513580" cy="1117600"/>
          </a:xfrm>
        </p:grpSpPr>
        <p:sp>
          <p:nvSpPr>
            <p:cNvPr id="5" name="object 5"/>
            <p:cNvSpPr/>
            <p:nvPr/>
          </p:nvSpPr>
          <p:spPr>
            <a:xfrm>
              <a:off x="75689" y="1297305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48247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205"/>
                  </a:moveTo>
                  <a:lnTo>
                    <a:pt x="4456941" y="5205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205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484501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490850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497200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503550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503464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1089"/>
                  </a:lnTo>
                  <a:lnTo>
                    <a:pt x="4456938" y="31089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301650"/>
              <a:ext cx="112713" cy="11271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288950"/>
              <a:ext cx="125412" cy="12541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34481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3595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3659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3722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3786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3849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39134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397695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404045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5"/>
                  </a:moveTo>
                  <a:lnTo>
                    <a:pt x="4304535" y="5525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5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341247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344422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347597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350772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353947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357122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360297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363472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366647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369822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372997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376172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379347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382522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38569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388872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385697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1391030"/>
              <a:ext cx="5715" cy="916940"/>
            </a:xfrm>
            <a:custGeom>
              <a:avLst/>
              <a:gdLst/>
              <a:ahLst/>
              <a:cxnLst/>
              <a:rect l="l" t="t" r="r" b="b"/>
              <a:pathLst>
                <a:path w="5714" h="916939">
                  <a:moveTo>
                    <a:pt x="5715" y="0"/>
                  </a:moveTo>
                  <a:lnTo>
                    <a:pt x="0" y="0"/>
                  </a:lnTo>
                  <a:lnTo>
                    <a:pt x="0" y="916940"/>
                  </a:lnTo>
                  <a:lnTo>
                    <a:pt x="5715" y="91694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5" y="1391030"/>
              <a:ext cx="9525" cy="916940"/>
            </a:xfrm>
            <a:custGeom>
              <a:avLst/>
              <a:gdLst/>
              <a:ahLst/>
              <a:cxnLst/>
              <a:rect l="l" t="t" r="r" b="b"/>
              <a:pathLst>
                <a:path w="9525" h="916939">
                  <a:moveTo>
                    <a:pt x="0" y="916940"/>
                  </a:moveTo>
                  <a:lnTo>
                    <a:pt x="9525" y="9169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91694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3" y="1391030"/>
              <a:ext cx="9525" cy="916940"/>
            </a:xfrm>
            <a:custGeom>
              <a:avLst/>
              <a:gdLst/>
              <a:ahLst/>
              <a:cxnLst/>
              <a:rect l="l" t="t" r="r" b="b"/>
              <a:pathLst>
                <a:path w="9525" h="916939">
                  <a:moveTo>
                    <a:pt x="0" y="916940"/>
                  </a:moveTo>
                  <a:lnTo>
                    <a:pt x="9525" y="9169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91694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67" y="1391030"/>
              <a:ext cx="9525" cy="916940"/>
            </a:xfrm>
            <a:custGeom>
              <a:avLst/>
              <a:gdLst/>
              <a:ahLst/>
              <a:cxnLst/>
              <a:rect l="l" t="t" r="r" b="b"/>
              <a:pathLst>
                <a:path w="9525" h="916939">
                  <a:moveTo>
                    <a:pt x="0" y="916940"/>
                  </a:moveTo>
                  <a:lnTo>
                    <a:pt x="9525" y="9169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91694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5" y="1391030"/>
              <a:ext cx="9525" cy="916940"/>
            </a:xfrm>
            <a:custGeom>
              <a:avLst/>
              <a:gdLst/>
              <a:ahLst/>
              <a:cxnLst/>
              <a:rect l="l" t="t" r="r" b="b"/>
              <a:pathLst>
                <a:path w="9525" h="916939">
                  <a:moveTo>
                    <a:pt x="0" y="916940"/>
                  </a:moveTo>
                  <a:lnTo>
                    <a:pt x="9525" y="9169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91694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303" y="1391030"/>
              <a:ext cx="9525" cy="916940"/>
            </a:xfrm>
            <a:custGeom>
              <a:avLst/>
              <a:gdLst/>
              <a:ahLst/>
              <a:cxnLst/>
              <a:rect l="l" t="t" r="r" b="b"/>
              <a:pathLst>
                <a:path w="9525" h="916939">
                  <a:moveTo>
                    <a:pt x="0" y="916940"/>
                  </a:moveTo>
                  <a:lnTo>
                    <a:pt x="9525" y="9169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91694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26" y="1391030"/>
              <a:ext cx="9525" cy="916940"/>
            </a:xfrm>
            <a:custGeom>
              <a:avLst/>
              <a:gdLst/>
              <a:ahLst/>
              <a:cxnLst/>
              <a:rect l="l" t="t" r="r" b="b"/>
              <a:pathLst>
                <a:path w="9525" h="916939">
                  <a:moveTo>
                    <a:pt x="0" y="916940"/>
                  </a:moveTo>
                  <a:lnTo>
                    <a:pt x="9525" y="9169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91694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4" y="1391030"/>
              <a:ext cx="9525" cy="916940"/>
            </a:xfrm>
            <a:custGeom>
              <a:avLst/>
              <a:gdLst/>
              <a:ahLst/>
              <a:cxnLst/>
              <a:rect l="l" t="t" r="r" b="b"/>
              <a:pathLst>
                <a:path w="9525" h="916939">
                  <a:moveTo>
                    <a:pt x="0" y="916940"/>
                  </a:moveTo>
                  <a:lnTo>
                    <a:pt x="9525" y="91694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91694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18" y="1391030"/>
              <a:ext cx="5715" cy="916940"/>
            </a:xfrm>
            <a:custGeom>
              <a:avLst/>
              <a:gdLst/>
              <a:ahLst/>
              <a:cxnLst/>
              <a:rect l="l" t="t" r="r" b="b"/>
              <a:pathLst>
                <a:path w="5714" h="916939">
                  <a:moveTo>
                    <a:pt x="5112" y="0"/>
                  </a:moveTo>
                  <a:lnTo>
                    <a:pt x="0" y="0"/>
                  </a:lnTo>
                  <a:lnTo>
                    <a:pt x="0" y="916940"/>
                  </a:lnTo>
                  <a:lnTo>
                    <a:pt x="5112" y="916940"/>
                  </a:lnTo>
                  <a:lnTo>
                    <a:pt x="511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527009"/>
              <a:ext cx="4457065" cy="831215"/>
            </a:xfrm>
            <a:custGeom>
              <a:avLst/>
              <a:gdLst/>
              <a:ahLst/>
              <a:cxnLst/>
              <a:rect l="l" t="t" r="r" b="b"/>
              <a:pathLst>
                <a:path w="4457065" h="831214">
                  <a:moveTo>
                    <a:pt x="4456610" y="0"/>
                  </a:moveTo>
                  <a:lnTo>
                    <a:pt x="0" y="0"/>
                  </a:lnTo>
                  <a:lnTo>
                    <a:pt x="0" y="780196"/>
                  </a:lnTo>
                  <a:lnTo>
                    <a:pt x="4009" y="799921"/>
                  </a:lnTo>
                  <a:lnTo>
                    <a:pt x="14924" y="816074"/>
                  </a:lnTo>
                  <a:lnTo>
                    <a:pt x="31079" y="826988"/>
                  </a:lnTo>
                  <a:lnTo>
                    <a:pt x="50804" y="830996"/>
                  </a:lnTo>
                  <a:lnTo>
                    <a:pt x="4405810" y="830996"/>
                  </a:lnTo>
                  <a:lnTo>
                    <a:pt x="4425535" y="826988"/>
                  </a:lnTo>
                  <a:lnTo>
                    <a:pt x="4441688" y="816074"/>
                  </a:lnTo>
                  <a:lnTo>
                    <a:pt x="4452602" y="799921"/>
                  </a:lnTo>
                  <a:lnTo>
                    <a:pt x="4456610" y="780196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379347"/>
              <a:ext cx="0" cy="947419"/>
            </a:xfrm>
            <a:custGeom>
              <a:avLst/>
              <a:gdLst/>
              <a:ahLst/>
              <a:cxnLst/>
              <a:rect l="l" t="t" r="r" b="b"/>
              <a:pathLst>
                <a:path h="947419">
                  <a:moveTo>
                    <a:pt x="0" y="94690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36664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35394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34124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322197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571987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2065763"/>
              <a:ext cx="70717" cy="70726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13794" y="1224727"/>
            <a:ext cx="4345940" cy="109982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Circuit</a:t>
            </a:r>
            <a:r>
              <a:rPr sz="1200" spc="1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logique</a:t>
            </a:r>
            <a:endParaRPr sz="1200">
              <a:latin typeface="Calibri"/>
              <a:cs typeface="Calibri"/>
            </a:endParaRPr>
          </a:p>
          <a:p>
            <a:pPr marL="265430" marR="5080">
              <a:lnSpc>
                <a:spcPct val="100000"/>
              </a:lnSpc>
              <a:spcBef>
                <a:spcPts val="330"/>
              </a:spcBef>
            </a:pPr>
            <a:r>
              <a:rPr sz="1000" dirty="0">
                <a:latin typeface="Tahoma"/>
                <a:cs typeface="Tahoma"/>
              </a:rPr>
              <a:t>En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combinant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ces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portes logiques,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on</a:t>
            </a:r>
            <a:r>
              <a:rPr sz="1000" spc="-35" dirty="0">
                <a:latin typeface="Tahoma"/>
                <a:cs typeface="Tahoma"/>
              </a:rPr>
              <a:t> réalise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circuits</a:t>
            </a:r>
            <a:r>
              <a:rPr sz="1000" spc="-35" dirty="0">
                <a:latin typeface="Tahoma"/>
                <a:cs typeface="Tahoma"/>
              </a:rPr>
              <a:t> logiques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permettant </a:t>
            </a:r>
            <a:r>
              <a:rPr sz="1000" spc="-35" dirty="0">
                <a:latin typeface="Tahoma"/>
                <a:cs typeface="Tahoma"/>
              </a:rPr>
              <a:t>d’effectuer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des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opérations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(additions,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soustractions,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comparaison,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...)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sur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les </a:t>
            </a:r>
            <a:r>
              <a:rPr sz="1000" spc="-55" dirty="0">
                <a:latin typeface="Tahoma"/>
                <a:cs typeface="Tahoma"/>
              </a:rPr>
              <a:t>données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stockées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dans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l’ordinateur.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latin typeface="Tahoma"/>
                <a:cs typeface="Tahoma"/>
              </a:rPr>
              <a:t>Voir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85" dirty="0">
                <a:latin typeface="Tahoma"/>
                <a:cs typeface="Tahoma"/>
              </a:rPr>
              <a:t>TP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sur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0" dirty="0">
                <a:latin typeface="Tahoma"/>
                <a:cs typeface="Tahoma"/>
              </a:rPr>
              <a:t> site</a:t>
            </a:r>
            <a:r>
              <a:rPr sz="1000" spc="-30" dirty="0">
                <a:latin typeface="Tahoma"/>
                <a:cs typeface="Tahoma"/>
              </a:rPr>
              <a:t> de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simulation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circuit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logique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</a:pPr>
            <a:r>
              <a:rPr sz="1000" spc="85" dirty="0">
                <a:latin typeface="Cambria"/>
                <a:cs typeface="Cambria"/>
              </a:rPr>
              <a:t>https://circuitverse.org/</a:t>
            </a:r>
            <a:endParaRPr sz="1000">
              <a:latin typeface="Cambria"/>
              <a:cs typeface="Cambria"/>
            </a:endParaRPr>
          </a:p>
        </p:txBody>
      </p:sp>
    </p:spTree>
  </p:cSld>
  <p:clrMapOvr>
    <a:masterClrMapping/>
  </p:clrMapOvr>
  <p:transition>
    <p:cut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47725"/>
            <a:ext cx="4513580" cy="2242185"/>
            <a:chOff x="75688" y="847725"/>
            <a:chExt cx="4513580" cy="2242185"/>
          </a:xfrm>
        </p:grpSpPr>
        <p:sp>
          <p:nvSpPr>
            <p:cNvPr id="5" name="object 5"/>
            <p:cNvSpPr/>
            <p:nvPr/>
          </p:nvSpPr>
          <p:spPr>
            <a:xfrm>
              <a:off x="75689" y="847725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021460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69"/>
                  </a:moveTo>
                  <a:lnTo>
                    <a:pt x="4456941" y="5969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69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02425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03060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3695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4330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4321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97678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96408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302045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87"/>
                  </a:lnTo>
                  <a:lnTo>
                    <a:pt x="0" y="4762"/>
                  </a:lnTo>
                  <a:lnTo>
                    <a:pt x="0" y="7937"/>
                  </a:lnTo>
                  <a:lnTo>
                    <a:pt x="0" y="11112"/>
                  </a:lnTo>
                  <a:lnTo>
                    <a:pt x="0" y="17462"/>
                  </a:lnTo>
                  <a:lnTo>
                    <a:pt x="4304525" y="17462"/>
                  </a:lnTo>
                  <a:lnTo>
                    <a:pt x="4304525" y="11112"/>
                  </a:lnTo>
                  <a:lnTo>
                    <a:pt x="4304525" y="7937"/>
                  </a:lnTo>
                  <a:lnTo>
                    <a:pt x="4304525" y="4762"/>
                  </a:lnTo>
                  <a:lnTo>
                    <a:pt x="4304525" y="1587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303472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04107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04742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05377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06012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06647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07282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079178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2"/>
                  </a:moveTo>
                  <a:lnTo>
                    <a:pt x="4304535" y="4762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2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891692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894867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898042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901217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904392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907567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910742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913917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917092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920267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923442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926617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929792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932967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936142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939317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936142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941450"/>
              <a:ext cx="5715" cy="2040889"/>
            </a:xfrm>
            <a:custGeom>
              <a:avLst/>
              <a:gdLst/>
              <a:ahLst/>
              <a:cxnLst/>
              <a:rect l="l" t="t" r="r" b="b"/>
              <a:pathLst>
                <a:path w="5714" h="2040889">
                  <a:moveTo>
                    <a:pt x="5715" y="0"/>
                  </a:moveTo>
                  <a:lnTo>
                    <a:pt x="0" y="0"/>
                  </a:lnTo>
                  <a:lnTo>
                    <a:pt x="0" y="2040890"/>
                  </a:lnTo>
                  <a:lnTo>
                    <a:pt x="5715" y="204089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905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59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68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22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76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29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83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37" y="941450"/>
              <a:ext cx="5715" cy="2040889"/>
            </a:xfrm>
            <a:custGeom>
              <a:avLst/>
              <a:gdLst/>
              <a:ahLst/>
              <a:cxnLst/>
              <a:rect l="l" t="t" r="r" b="b"/>
              <a:pathLst>
                <a:path w="5714" h="2040889">
                  <a:moveTo>
                    <a:pt x="5092" y="0"/>
                  </a:moveTo>
                  <a:lnTo>
                    <a:pt x="0" y="0"/>
                  </a:lnTo>
                  <a:lnTo>
                    <a:pt x="0" y="2040890"/>
                  </a:lnTo>
                  <a:lnTo>
                    <a:pt x="5092" y="2040890"/>
                  </a:lnTo>
                  <a:lnTo>
                    <a:pt x="509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66914"/>
              <a:ext cx="4457065" cy="1966595"/>
            </a:xfrm>
            <a:custGeom>
              <a:avLst/>
              <a:gdLst/>
              <a:ahLst/>
              <a:cxnLst/>
              <a:rect l="l" t="t" r="r" b="b"/>
              <a:pathLst>
                <a:path w="4457065" h="1966595">
                  <a:moveTo>
                    <a:pt x="4456610" y="0"/>
                  </a:moveTo>
                  <a:lnTo>
                    <a:pt x="0" y="0"/>
                  </a:lnTo>
                  <a:lnTo>
                    <a:pt x="0" y="1915426"/>
                  </a:lnTo>
                  <a:lnTo>
                    <a:pt x="4009" y="1935151"/>
                  </a:lnTo>
                  <a:lnTo>
                    <a:pt x="14924" y="1951304"/>
                  </a:lnTo>
                  <a:lnTo>
                    <a:pt x="31079" y="1962218"/>
                  </a:lnTo>
                  <a:lnTo>
                    <a:pt x="50804" y="1966226"/>
                  </a:lnTo>
                  <a:lnTo>
                    <a:pt x="4405810" y="1966226"/>
                  </a:lnTo>
                  <a:lnTo>
                    <a:pt x="4425535" y="1962218"/>
                  </a:lnTo>
                  <a:lnTo>
                    <a:pt x="4441688" y="1951304"/>
                  </a:lnTo>
                  <a:lnTo>
                    <a:pt x="4452602" y="1935151"/>
                  </a:lnTo>
                  <a:lnTo>
                    <a:pt x="4456610" y="1915426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929792"/>
              <a:ext cx="0" cy="2072005"/>
            </a:xfrm>
            <a:custGeom>
              <a:avLst/>
              <a:gdLst/>
              <a:ahLst/>
              <a:cxnLst/>
              <a:rect l="l" t="t" r="r" b="b"/>
              <a:pathLst>
                <a:path h="2072005">
                  <a:moveTo>
                    <a:pt x="0" y="207159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91709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90439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89169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72642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111739"/>
              <a:ext cx="70717" cy="70726"/>
            </a:xfrm>
            <a:prstGeom prst="rect">
              <a:avLst/>
            </a:prstGeom>
          </p:spPr>
        </p:pic>
      </p:grpSp>
      <p:sp>
        <p:nvSpPr>
          <p:cNvPr id="56" name="object 5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563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pc="-10" dirty="0"/>
              <a:t>Assembleur</a:t>
            </a:r>
          </a:p>
          <a:p>
            <a:pPr marL="265430" marR="5080">
              <a:lnSpc>
                <a:spcPct val="100000"/>
              </a:lnSpc>
              <a:spcBef>
                <a:spcPts val="250"/>
              </a:spcBef>
            </a:pP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langage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machine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est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seul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compréhensible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par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un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processeur,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il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se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compose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uniquement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suites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0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et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1.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Ecrire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un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programme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avec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ce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langage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est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extrêmement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compliqué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pour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un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être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humain.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47725"/>
            <a:ext cx="4513580" cy="2242185"/>
            <a:chOff x="75688" y="847725"/>
            <a:chExt cx="4513580" cy="2242185"/>
          </a:xfrm>
        </p:grpSpPr>
        <p:sp>
          <p:nvSpPr>
            <p:cNvPr id="5" name="object 5"/>
            <p:cNvSpPr/>
            <p:nvPr/>
          </p:nvSpPr>
          <p:spPr>
            <a:xfrm>
              <a:off x="75689" y="847725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021460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69"/>
                  </a:moveTo>
                  <a:lnTo>
                    <a:pt x="4456941" y="5969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69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02425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03060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3695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4330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4321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97678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96408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302045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87"/>
                  </a:lnTo>
                  <a:lnTo>
                    <a:pt x="0" y="4762"/>
                  </a:lnTo>
                  <a:lnTo>
                    <a:pt x="0" y="7937"/>
                  </a:lnTo>
                  <a:lnTo>
                    <a:pt x="0" y="11112"/>
                  </a:lnTo>
                  <a:lnTo>
                    <a:pt x="0" y="17462"/>
                  </a:lnTo>
                  <a:lnTo>
                    <a:pt x="4304525" y="17462"/>
                  </a:lnTo>
                  <a:lnTo>
                    <a:pt x="4304525" y="11112"/>
                  </a:lnTo>
                  <a:lnTo>
                    <a:pt x="4304525" y="7937"/>
                  </a:lnTo>
                  <a:lnTo>
                    <a:pt x="4304525" y="4762"/>
                  </a:lnTo>
                  <a:lnTo>
                    <a:pt x="4304525" y="1587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303472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04107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04742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05377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06012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06647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07282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079178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2"/>
                  </a:moveTo>
                  <a:lnTo>
                    <a:pt x="4304535" y="4762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2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891692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894867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898042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901217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904392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907567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910742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913917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917092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920267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923442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926617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929792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932967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936142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939317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936142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941450"/>
              <a:ext cx="5715" cy="2040889"/>
            </a:xfrm>
            <a:custGeom>
              <a:avLst/>
              <a:gdLst/>
              <a:ahLst/>
              <a:cxnLst/>
              <a:rect l="l" t="t" r="r" b="b"/>
              <a:pathLst>
                <a:path w="5714" h="2040889">
                  <a:moveTo>
                    <a:pt x="5715" y="0"/>
                  </a:moveTo>
                  <a:lnTo>
                    <a:pt x="0" y="0"/>
                  </a:lnTo>
                  <a:lnTo>
                    <a:pt x="0" y="2040890"/>
                  </a:lnTo>
                  <a:lnTo>
                    <a:pt x="5715" y="204089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905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59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68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22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76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29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83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37" y="941450"/>
              <a:ext cx="5715" cy="2040889"/>
            </a:xfrm>
            <a:custGeom>
              <a:avLst/>
              <a:gdLst/>
              <a:ahLst/>
              <a:cxnLst/>
              <a:rect l="l" t="t" r="r" b="b"/>
              <a:pathLst>
                <a:path w="5714" h="2040889">
                  <a:moveTo>
                    <a:pt x="5092" y="0"/>
                  </a:moveTo>
                  <a:lnTo>
                    <a:pt x="0" y="0"/>
                  </a:lnTo>
                  <a:lnTo>
                    <a:pt x="0" y="2040890"/>
                  </a:lnTo>
                  <a:lnTo>
                    <a:pt x="5092" y="2040890"/>
                  </a:lnTo>
                  <a:lnTo>
                    <a:pt x="509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66914"/>
              <a:ext cx="4457065" cy="1966595"/>
            </a:xfrm>
            <a:custGeom>
              <a:avLst/>
              <a:gdLst/>
              <a:ahLst/>
              <a:cxnLst/>
              <a:rect l="l" t="t" r="r" b="b"/>
              <a:pathLst>
                <a:path w="4457065" h="1966595">
                  <a:moveTo>
                    <a:pt x="4456610" y="0"/>
                  </a:moveTo>
                  <a:lnTo>
                    <a:pt x="0" y="0"/>
                  </a:lnTo>
                  <a:lnTo>
                    <a:pt x="0" y="1915426"/>
                  </a:lnTo>
                  <a:lnTo>
                    <a:pt x="4009" y="1935151"/>
                  </a:lnTo>
                  <a:lnTo>
                    <a:pt x="14924" y="1951304"/>
                  </a:lnTo>
                  <a:lnTo>
                    <a:pt x="31079" y="1962218"/>
                  </a:lnTo>
                  <a:lnTo>
                    <a:pt x="50804" y="1966226"/>
                  </a:lnTo>
                  <a:lnTo>
                    <a:pt x="4405810" y="1966226"/>
                  </a:lnTo>
                  <a:lnTo>
                    <a:pt x="4425535" y="1962218"/>
                  </a:lnTo>
                  <a:lnTo>
                    <a:pt x="4441688" y="1951304"/>
                  </a:lnTo>
                  <a:lnTo>
                    <a:pt x="4452602" y="1935151"/>
                  </a:lnTo>
                  <a:lnTo>
                    <a:pt x="4456610" y="1915426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929792"/>
              <a:ext cx="0" cy="2072005"/>
            </a:xfrm>
            <a:custGeom>
              <a:avLst/>
              <a:gdLst/>
              <a:ahLst/>
              <a:cxnLst/>
              <a:rect l="l" t="t" r="r" b="b"/>
              <a:pathLst>
                <a:path h="2072005">
                  <a:moveTo>
                    <a:pt x="0" y="207159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91709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90439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89169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72642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111739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605527"/>
              <a:ext cx="70717" cy="70713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13794" y="787948"/>
            <a:ext cx="4194810" cy="107632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Assembleur</a:t>
            </a:r>
            <a:endParaRPr sz="1200">
              <a:latin typeface="Calibri"/>
              <a:cs typeface="Calibri"/>
            </a:endParaRPr>
          </a:p>
          <a:p>
            <a:pPr marL="265430" marR="5080">
              <a:lnSpc>
                <a:spcPct val="100000"/>
              </a:lnSpc>
              <a:spcBef>
                <a:spcPts val="250"/>
              </a:spcBef>
            </a:pPr>
            <a:r>
              <a:rPr sz="1000" dirty="0">
                <a:latin typeface="Tahoma"/>
                <a:cs typeface="Tahoma"/>
              </a:rPr>
              <a:t>Le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langage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machine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est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seul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compréhensible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par</a:t>
            </a:r>
            <a:r>
              <a:rPr sz="1000" spc="-20" dirty="0">
                <a:latin typeface="Tahoma"/>
                <a:cs typeface="Tahoma"/>
              </a:rPr>
              <a:t> un </a:t>
            </a:r>
            <a:r>
              <a:rPr sz="1000" spc="-50" dirty="0">
                <a:latin typeface="Tahoma"/>
                <a:cs typeface="Tahoma"/>
              </a:rPr>
              <a:t>processeur,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il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se </a:t>
            </a:r>
            <a:r>
              <a:rPr sz="1000" spc="-40" dirty="0">
                <a:latin typeface="Tahoma"/>
                <a:cs typeface="Tahoma"/>
              </a:rPr>
              <a:t>compose </a:t>
            </a:r>
            <a:r>
              <a:rPr sz="1000" spc="-45" dirty="0">
                <a:latin typeface="Tahoma"/>
                <a:cs typeface="Tahoma"/>
              </a:rPr>
              <a:t>uniquement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suites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0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 </a:t>
            </a:r>
            <a:r>
              <a:rPr sz="1000" dirty="0">
                <a:latin typeface="Tahoma"/>
                <a:cs typeface="Tahoma"/>
              </a:rPr>
              <a:t>1.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Ecrire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programme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avec</a:t>
            </a:r>
            <a:r>
              <a:rPr sz="1000" spc="-25" dirty="0">
                <a:latin typeface="Tahoma"/>
                <a:cs typeface="Tahoma"/>
              </a:rPr>
              <a:t> ce </a:t>
            </a:r>
            <a:r>
              <a:rPr sz="1000" spc="-40" dirty="0">
                <a:latin typeface="Tahoma"/>
                <a:cs typeface="Tahoma"/>
              </a:rPr>
              <a:t>langage </a:t>
            </a:r>
            <a:r>
              <a:rPr sz="1000" spc="-20" dirty="0">
                <a:latin typeface="Tahoma"/>
                <a:cs typeface="Tahoma"/>
              </a:rPr>
              <a:t>est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extrêmement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compliqué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pour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être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humain.</a:t>
            </a:r>
            <a:endParaRPr sz="1000">
              <a:latin typeface="Tahoma"/>
              <a:cs typeface="Tahoma"/>
            </a:endParaRPr>
          </a:p>
          <a:p>
            <a:pPr marL="265430" marR="125095"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latin typeface="Tahoma"/>
                <a:cs typeface="Tahoma"/>
              </a:rPr>
              <a:t>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langage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assembleur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traduit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code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mnémotechnique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instructions </a:t>
            </a:r>
            <a:r>
              <a:rPr sz="1000" spc="-35" dirty="0">
                <a:latin typeface="Tahoma"/>
                <a:cs typeface="Tahoma"/>
              </a:rPr>
              <a:t>machine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les rendant</a:t>
            </a:r>
            <a:r>
              <a:rPr sz="1000" spc="-25" dirty="0">
                <a:latin typeface="Tahoma"/>
                <a:cs typeface="Tahoma"/>
              </a:rPr>
              <a:t> plus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accessibles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-20" dirty="0">
                <a:latin typeface="Tahoma"/>
                <a:cs typeface="Tahoma"/>
              </a:rPr>
              <a:t> un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être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humain.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47725"/>
            <a:ext cx="4513580" cy="2242185"/>
            <a:chOff x="75688" y="847725"/>
            <a:chExt cx="4513580" cy="2242185"/>
          </a:xfrm>
        </p:grpSpPr>
        <p:sp>
          <p:nvSpPr>
            <p:cNvPr id="5" name="object 5"/>
            <p:cNvSpPr/>
            <p:nvPr/>
          </p:nvSpPr>
          <p:spPr>
            <a:xfrm>
              <a:off x="75689" y="847725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021460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69"/>
                  </a:moveTo>
                  <a:lnTo>
                    <a:pt x="4456941" y="5969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69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02425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03060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3695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4330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4321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97678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96408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302045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87"/>
                  </a:lnTo>
                  <a:lnTo>
                    <a:pt x="0" y="4762"/>
                  </a:lnTo>
                  <a:lnTo>
                    <a:pt x="0" y="7937"/>
                  </a:lnTo>
                  <a:lnTo>
                    <a:pt x="0" y="11112"/>
                  </a:lnTo>
                  <a:lnTo>
                    <a:pt x="0" y="17462"/>
                  </a:lnTo>
                  <a:lnTo>
                    <a:pt x="4304525" y="17462"/>
                  </a:lnTo>
                  <a:lnTo>
                    <a:pt x="4304525" y="11112"/>
                  </a:lnTo>
                  <a:lnTo>
                    <a:pt x="4304525" y="7937"/>
                  </a:lnTo>
                  <a:lnTo>
                    <a:pt x="4304525" y="4762"/>
                  </a:lnTo>
                  <a:lnTo>
                    <a:pt x="4304525" y="1587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303472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04107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04742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05377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06012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06647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07282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079178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2"/>
                  </a:moveTo>
                  <a:lnTo>
                    <a:pt x="4304535" y="4762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2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891692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894867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898042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901217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904392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907567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910742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913917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917092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920267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923442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926617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929792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932967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936142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939317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936142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941450"/>
              <a:ext cx="5715" cy="2040889"/>
            </a:xfrm>
            <a:custGeom>
              <a:avLst/>
              <a:gdLst/>
              <a:ahLst/>
              <a:cxnLst/>
              <a:rect l="l" t="t" r="r" b="b"/>
              <a:pathLst>
                <a:path w="5714" h="2040889">
                  <a:moveTo>
                    <a:pt x="5715" y="0"/>
                  </a:moveTo>
                  <a:lnTo>
                    <a:pt x="0" y="0"/>
                  </a:lnTo>
                  <a:lnTo>
                    <a:pt x="0" y="2040890"/>
                  </a:lnTo>
                  <a:lnTo>
                    <a:pt x="5715" y="204089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905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59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68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22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76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29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83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37" y="941450"/>
              <a:ext cx="5715" cy="2040889"/>
            </a:xfrm>
            <a:custGeom>
              <a:avLst/>
              <a:gdLst/>
              <a:ahLst/>
              <a:cxnLst/>
              <a:rect l="l" t="t" r="r" b="b"/>
              <a:pathLst>
                <a:path w="5714" h="2040889">
                  <a:moveTo>
                    <a:pt x="5092" y="0"/>
                  </a:moveTo>
                  <a:lnTo>
                    <a:pt x="0" y="0"/>
                  </a:lnTo>
                  <a:lnTo>
                    <a:pt x="0" y="2040890"/>
                  </a:lnTo>
                  <a:lnTo>
                    <a:pt x="5092" y="2040890"/>
                  </a:lnTo>
                  <a:lnTo>
                    <a:pt x="509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66914"/>
              <a:ext cx="4457065" cy="1966595"/>
            </a:xfrm>
            <a:custGeom>
              <a:avLst/>
              <a:gdLst/>
              <a:ahLst/>
              <a:cxnLst/>
              <a:rect l="l" t="t" r="r" b="b"/>
              <a:pathLst>
                <a:path w="4457065" h="1966595">
                  <a:moveTo>
                    <a:pt x="4456610" y="0"/>
                  </a:moveTo>
                  <a:lnTo>
                    <a:pt x="0" y="0"/>
                  </a:lnTo>
                  <a:lnTo>
                    <a:pt x="0" y="1915426"/>
                  </a:lnTo>
                  <a:lnTo>
                    <a:pt x="4009" y="1935151"/>
                  </a:lnTo>
                  <a:lnTo>
                    <a:pt x="14924" y="1951304"/>
                  </a:lnTo>
                  <a:lnTo>
                    <a:pt x="31079" y="1962218"/>
                  </a:lnTo>
                  <a:lnTo>
                    <a:pt x="50804" y="1966226"/>
                  </a:lnTo>
                  <a:lnTo>
                    <a:pt x="4405810" y="1966226"/>
                  </a:lnTo>
                  <a:lnTo>
                    <a:pt x="4425535" y="1962218"/>
                  </a:lnTo>
                  <a:lnTo>
                    <a:pt x="4441688" y="1951304"/>
                  </a:lnTo>
                  <a:lnTo>
                    <a:pt x="4452602" y="1935151"/>
                  </a:lnTo>
                  <a:lnTo>
                    <a:pt x="4456610" y="1915426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929792"/>
              <a:ext cx="0" cy="2072005"/>
            </a:xfrm>
            <a:custGeom>
              <a:avLst/>
              <a:gdLst/>
              <a:ahLst/>
              <a:cxnLst/>
              <a:rect l="l" t="t" r="r" b="b"/>
              <a:pathLst>
                <a:path h="2072005">
                  <a:moveTo>
                    <a:pt x="0" y="207159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91709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90439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89169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72642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111739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605527"/>
              <a:ext cx="70717" cy="70713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78" y="2251693"/>
              <a:ext cx="70717" cy="70723"/>
            </a:xfrm>
            <a:prstGeom prst="rect">
              <a:avLst/>
            </a:prstGeom>
          </p:spPr>
        </p:pic>
      </p:grpSp>
      <p:sp>
        <p:nvSpPr>
          <p:cNvPr id="58" name="object 58"/>
          <p:cNvSpPr txBox="1"/>
          <p:nvPr/>
        </p:nvSpPr>
        <p:spPr>
          <a:xfrm>
            <a:off x="113794" y="787948"/>
            <a:ext cx="4381500" cy="172085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Assembleur</a:t>
            </a:r>
            <a:endParaRPr sz="1200">
              <a:latin typeface="Calibri"/>
              <a:cs typeface="Calibri"/>
            </a:endParaRPr>
          </a:p>
          <a:p>
            <a:pPr marL="265430" marR="191135">
              <a:lnSpc>
                <a:spcPct val="100000"/>
              </a:lnSpc>
              <a:spcBef>
                <a:spcPts val="250"/>
              </a:spcBef>
            </a:pPr>
            <a:r>
              <a:rPr sz="1000" dirty="0">
                <a:latin typeface="Tahoma"/>
                <a:cs typeface="Tahoma"/>
              </a:rPr>
              <a:t>Le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langage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machine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est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seul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compréhensible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par</a:t>
            </a:r>
            <a:r>
              <a:rPr sz="1000" spc="-20" dirty="0">
                <a:latin typeface="Tahoma"/>
                <a:cs typeface="Tahoma"/>
              </a:rPr>
              <a:t> un </a:t>
            </a:r>
            <a:r>
              <a:rPr sz="1000" spc="-50" dirty="0">
                <a:latin typeface="Tahoma"/>
                <a:cs typeface="Tahoma"/>
              </a:rPr>
              <a:t>processeur,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il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se </a:t>
            </a:r>
            <a:r>
              <a:rPr sz="1000" spc="-40" dirty="0">
                <a:latin typeface="Tahoma"/>
                <a:cs typeface="Tahoma"/>
              </a:rPr>
              <a:t>compose </a:t>
            </a:r>
            <a:r>
              <a:rPr sz="1000" spc="-45" dirty="0">
                <a:latin typeface="Tahoma"/>
                <a:cs typeface="Tahoma"/>
              </a:rPr>
              <a:t>uniquement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suites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0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 </a:t>
            </a:r>
            <a:r>
              <a:rPr sz="1000" dirty="0">
                <a:latin typeface="Tahoma"/>
                <a:cs typeface="Tahoma"/>
              </a:rPr>
              <a:t>1.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Ecrire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programme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avec</a:t>
            </a:r>
            <a:r>
              <a:rPr sz="1000" spc="-25" dirty="0">
                <a:latin typeface="Tahoma"/>
                <a:cs typeface="Tahoma"/>
              </a:rPr>
              <a:t> ce </a:t>
            </a:r>
            <a:r>
              <a:rPr sz="1000" spc="-40" dirty="0">
                <a:latin typeface="Tahoma"/>
                <a:cs typeface="Tahoma"/>
              </a:rPr>
              <a:t>langage </a:t>
            </a:r>
            <a:r>
              <a:rPr sz="1000" spc="-20" dirty="0">
                <a:latin typeface="Tahoma"/>
                <a:cs typeface="Tahoma"/>
              </a:rPr>
              <a:t>est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extrêmement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compliqué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pour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être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humain.</a:t>
            </a:r>
            <a:endParaRPr sz="1000">
              <a:latin typeface="Tahoma"/>
              <a:cs typeface="Tahoma"/>
            </a:endParaRPr>
          </a:p>
          <a:p>
            <a:pPr marL="265430" marR="311150"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latin typeface="Tahoma"/>
                <a:cs typeface="Tahoma"/>
              </a:rPr>
              <a:t>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langage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assembleur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traduit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code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mnémotechnique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instructions </a:t>
            </a:r>
            <a:r>
              <a:rPr sz="1000" spc="-35" dirty="0">
                <a:latin typeface="Tahoma"/>
                <a:cs typeface="Tahoma"/>
              </a:rPr>
              <a:t>machine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les rendant</a:t>
            </a:r>
            <a:r>
              <a:rPr sz="1000" spc="-25" dirty="0">
                <a:latin typeface="Tahoma"/>
                <a:cs typeface="Tahoma"/>
              </a:rPr>
              <a:t> plus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accessibles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-20" dirty="0">
                <a:latin typeface="Tahoma"/>
                <a:cs typeface="Tahoma"/>
              </a:rPr>
              <a:t> un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être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humain.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ts val="1200"/>
              </a:lnSpc>
              <a:spcBef>
                <a:spcPts val="25"/>
              </a:spcBef>
            </a:pP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Par</a:t>
            </a:r>
            <a:r>
              <a:rPr sz="1000" spc="-5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3C7F31"/>
                </a:solidFill>
                <a:latin typeface="Tahoma"/>
                <a:cs typeface="Tahoma"/>
              </a:rPr>
              <a:t>exemple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75" dirty="0">
                <a:solidFill>
                  <a:srgbClr val="3C7F31"/>
                </a:solidFill>
                <a:latin typeface="Cambria"/>
                <a:cs typeface="Cambria"/>
              </a:rPr>
              <a:t>ADD</a:t>
            </a:r>
            <a:r>
              <a:rPr sz="1000" spc="285" dirty="0">
                <a:solidFill>
                  <a:srgbClr val="3C7F31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3C7F31"/>
                </a:solidFill>
                <a:latin typeface="Cambria"/>
                <a:cs typeface="Cambria"/>
              </a:rPr>
              <a:t>R2,R1,R0</a:t>
            </a:r>
            <a:r>
              <a:rPr sz="1000" spc="60" dirty="0">
                <a:solidFill>
                  <a:srgbClr val="3C7F31"/>
                </a:solidFill>
                <a:latin typeface="Cambria"/>
                <a:cs typeface="Cambria"/>
              </a:rPr>
              <a:t> </a:t>
            </a:r>
            <a:r>
              <a:rPr sz="1000" spc="-30" dirty="0">
                <a:solidFill>
                  <a:srgbClr val="3C7F31"/>
                </a:solidFill>
                <a:latin typeface="Tahoma"/>
                <a:cs typeface="Tahoma"/>
              </a:rPr>
              <a:t>signifie</a:t>
            </a:r>
            <a:r>
              <a:rPr sz="1000" spc="-15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3C7F31"/>
                </a:solidFill>
                <a:latin typeface="Tahoma"/>
                <a:cs typeface="Tahoma"/>
              </a:rPr>
              <a:t>additionner</a:t>
            </a:r>
            <a:r>
              <a:rPr sz="1000" spc="-2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3C7F31"/>
                </a:solidFill>
                <a:latin typeface="Tahoma"/>
                <a:cs typeface="Tahoma"/>
              </a:rPr>
              <a:t>les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3C7F31"/>
                </a:solidFill>
                <a:latin typeface="Tahoma"/>
                <a:cs typeface="Tahoma"/>
              </a:rPr>
              <a:t>valeurs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3C7F31"/>
                </a:solidFill>
                <a:latin typeface="Tahoma"/>
                <a:cs typeface="Tahoma"/>
              </a:rPr>
              <a:t>des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3C7F31"/>
                </a:solidFill>
                <a:latin typeface="Tahoma"/>
                <a:cs typeface="Tahoma"/>
              </a:rPr>
              <a:t>registres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 R0</a:t>
            </a:r>
            <a:r>
              <a:rPr sz="1000" spc="5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3C7F31"/>
                </a:solidFill>
                <a:latin typeface="Tahoma"/>
                <a:cs typeface="Tahoma"/>
              </a:rPr>
              <a:t>et 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R1</a:t>
            </a:r>
            <a:r>
              <a:rPr sz="1000" spc="-7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et</a:t>
            </a:r>
            <a:r>
              <a:rPr sz="1000" spc="-35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3C7F31"/>
                </a:solidFill>
                <a:latin typeface="Tahoma"/>
                <a:cs typeface="Tahoma"/>
              </a:rPr>
              <a:t>stocker</a:t>
            </a:r>
            <a:r>
              <a:rPr sz="1000" spc="-4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le</a:t>
            </a:r>
            <a:r>
              <a:rPr sz="1000" spc="-2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3C7F31"/>
                </a:solidFill>
                <a:latin typeface="Tahoma"/>
                <a:cs typeface="Tahoma"/>
              </a:rPr>
              <a:t>résultat</a:t>
            </a:r>
            <a:r>
              <a:rPr sz="1000" spc="-35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3C7F31"/>
                </a:solidFill>
                <a:latin typeface="Tahoma"/>
                <a:cs typeface="Tahoma"/>
              </a:rPr>
              <a:t>dans</a:t>
            </a:r>
            <a:r>
              <a:rPr sz="1000" spc="-3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R2</a:t>
            </a:r>
            <a:r>
              <a:rPr sz="1000" spc="-3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75" dirty="0">
                <a:solidFill>
                  <a:srgbClr val="3C7F31"/>
                </a:solidFill>
                <a:latin typeface="Tahoma"/>
                <a:cs typeface="Tahoma"/>
              </a:rPr>
              <a:t>se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3C7F31"/>
                </a:solidFill>
                <a:latin typeface="Tahoma"/>
                <a:cs typeface="Tahoma"/>
              </a:rPr>
              <a:t>traduit</a:t>
            </a:r>
            <a:r>
              <a:rPr sz="1000" spc="-25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3C7F31"/>
                </a:solidFill>
                <a:latin typeface="Tahoma"/>
                <a:cs typeface="Tahoma"/>
              </a:rPr>
              <a:t>en</a:t>
            </a:r>
            <a:r>
              <a:rPr sz="1000" spc="-3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3C7F31"/>
                </a:solidFill>
                <a:latin typeface="Tahoma"/>
                <a:cs typeface="Tahoma"/>
              </a:rPr>
              <a:t>une</a:t>
            </a:r>
            <a:r>
              <a:rPr sz="1000" spc="-25" dirty="0">
                <a:solidFill>
                  <a:srgbClr val="3C7F31"/>
                </a:solidFill>
                <a:latin typeface="Tahoma"/>
                <a:cs typeface="Tahoma"/>
              </a:rPr>
              <a:t> suite</a:t>
            </a:r>
            <a:r>
              <a:rPr sz="1000" spc="-3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3C7F31"/>
                </a:solidFill>
                <a:latin typeface="Tahoma"/>
                <a:cs typeface="Tahoma"/>
              </a:rPr>
              <a:t>de 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0</a:t>
            </a:r>
            <a:r>
              <a:rPr sz="1000" spc="-3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et</a:t>
            </a:r>
            <a:r>
              <a:rPr sz="1000" spc="-25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3C7F31"/>
                </a:solidFill>
                <a:latin typeface="Tahoma"/>
                <a:cs typeface="Tahoma"/>
              </a:rPr>
              <a:t>de</a:t>
            </a:r>
            <a:r>
              <a:rPr sz="1000" spc="-3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3C7F31"/>
                </a:solidFill>
                <a:latin typeface="Tahoma"/>
                <a:cs typeface="Tahoma"/>
              </a:rPr>
              <a:t>1.</a:t>
            </a:r>
            <a:endParaRPr sz="1000">
              <a:latin typeface="Tahoma"/>
              <a:cs typeface="Tahoma"/>
            </a:endParaRPr>
          </a:p>
          <a:p>
            <a:pPr marL="265430" marR="376555">
              <a:lnSpc>
                <a:spcPts val="1190"/>
              </a:lnSpc>
              <a:spcBef>
                <a:spcPts val="310"/>
              </a:spcBef>
            </a:pPr>
            <a:r>
              <a:rPr sz="1000" spc="-35" dirty="0">
                <a:latin typeface="Tahoma"/>
                <a:cs typeface="Tahoma"/>
              </a:rPr>
              <a:t>Chaque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assembleur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est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spécifique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un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processeur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(ou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une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famille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de </a:t>
            </a:r>
            <a:r>
              <a:rPr sz="1000" spc="-10" dirty="0">
                <a:latin typeface="Tahoma"/>
                <a:cs typeface="Tahoma"/>
              </a:rPr>
              <a:t>processeur).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47725"/>
            <a:ext cx="4513580" cy="2242185"/>
            <a:chOff x="75688" y="847725"/>
            <a:chExt cx="4513580" cy="2242185"/>
          </a:xfrm>
        </p:grpSpPr>
        <p:sp>
          <p:nvSpPr>
            <p:cNvPr id="5" name="object 5"/>
            <p:cNvSpPr/>
            <p:nvPr/>
          </p:nvSpPr>
          <p:spPr>
            <a:xfrm>
              <a:off x="75689" y="847725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021460"/>
              <a:ext cx="4457065" cy="6350"/>
            </a:xfrm>
            <a:custGeom>
              <a:avLst/>
              <a:gdLst/>
              <a:ahLst/>
              <a:cxnLst/>
              <a:rect l="l" t="t" r="r" b="b"/>
              <a:pathLst>
                <a:path w="4457065" h="6350">
                  <a:moveTo>
                    <a:pt x="0" y="5969"/>
                  </a:moveTo>
                  <a:lnTo>
                    <a:pt x="4456941" y="5969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969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02425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03060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3695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4330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43216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327"/>
                  </a:lnTo>
                  <a:lnTo>
                    <a:pt x="4456938" y="30327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976784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964084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302045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587"/>
                  </a:lnTo>
                  <a:lnTo>
                    <a:pt x="0" y="4762"/>
                  </a:lnTo>
                  <a:lnTo>
                    <a:pt x="0" y="7937"/>
                  </a:lnTo>
                  <a:lnTo>
                    <a:pt x="0" y="11112"/>
                  </a:lnTo>
                  <a:lnTo>
                    <a:pt x="0" y="17462"/>
                  </a:lnTo>
                  <a:lnTo>
                    <a:pt x="4304525" y="17462"/>
                  </a:lnTo>
                  <a:lnTo>
                    <a:pt x="4304525" y="11112"/>
                  </a:lnTo>
                  <a:lnTo>
                    <a:pt x="4304525" y="7937"/>
                  </a:lnTo>
                  <a:lnTo>
                    <a:pt x="4304525" y="4762"/>
                  </a:lnTo>
                  <a:lnTo>
                    <a:pt x="4304525" y="1587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303472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04107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04742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05377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06012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06647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072828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079178"/>
              <a:ext cx="4304665" cy="5080"/>
            </a:xfrm>
            <a:custGeom>
              <a:avLst/>
              <a:gdLst/>
              <a:ahLst/>
              <a:cxnLst/>
              <a:rect l="l" t="t" r="r" b="b"/>
              <a:pathLst>
                <a:path w="4304665" h="5080">
                  <a:moveTo>
                    <a:pt x="0" y="4762"/>
                  </a:moveTo>
                  <a:lnTo>
                    <a:pt x="4304535" y="4762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4762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891692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894867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898042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901217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904392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907567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910742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3"/>
                  </a:lnTo>
                  <a:lnTo>
                    <a:pt x="22447" y="54197"/>
                  </a:lnTo>
                  <a:lnTo>
                    <a:pt x="29253" y="44104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913917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0"/>
                  </a:lnTo>
                  <a:lnTo>
                    <a:pt x="20202" y="8367"/>
                  </a:lnTo>
                  <a:lnTo>
                    <a:pt x="11119" y="2244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917092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920267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2"/>
                  </a:lnTo>
                  <a:lnTo>
                    <a:pt x="15713" y="37938"/>
                  </a:lnTo>
                  <a:lnTo>
                    <a:pt x="20477" y="30873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923442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926617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929792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932967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936142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939317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936142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60" y="941450"/>
              <a:ext cx="5715" cy="2040889"/>
            </a:xfrm>
            <a:custGeom>
              <a:avLst/>
              <a:gdLst/>
              <a:ahLst/>
              <a:cxnLst/>
              <a:rect l="l" t="t" r="r" b="b"/>
              <a:pathLst>
                <a:path w="5714" h="2040889">
                  <a:moveTo>
                    <a:pt x="5715" y="0"/>
                  </a:moveTo>
                  <a:lnTo>
                    <a:pt x="0" y="0"/>
                  </a:lnTo>
                  <a:lnTo>
                    <a:pt x="0" y="2040890"/>
                  </a:lnTo>
                  <a:lnTo>
                    <a:pt x="5715" y="204089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905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59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68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22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76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29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83" y="941450"/>
              <a:ext cx="9525" cy="2040889"/>
            </a:xfrm>
            <a:custGeom>
              <a:avLst/>
              <a:gdLst/>
              <a:ahLst/>
              <a:cxnLst/>
              <a:rect l="l" t="t" r="r" b="b"/>
              <a:pathLst>
                <a:path w="9525" h="2040889">
                  <a:moveTo>
                    <a:pt x="0" y="2040890"/>
                  </a:moveTo>
                  <a:lnTo>
                    <a:pt x="9524" y="2040890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4089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37" y="941450"/>
              <a:ext cx="5715" cy="2040889"/>
            </a:xfrm>
            <a:custGeom>
              <a:avLst/>
              <a:gdLst/>
              <a:ahLst/>
              <a:cxnLst/>
              <a:rect l="l" t="t" r="r" b="b"/>
              <a:pathLst>
                <a:path w="5714" h="2040889">
                  <a:moveTo>
                    <a:pt x="5092" y="0"/>
                  </a:moveTo>
                  <a:lnTo>
                    <a:pt x="0" y="0"/>
                  </a:lnTo>
                  <a:lnTo>
                    <a:pt x="0" y="2040890"/>
                  </a:lnTo>
                  <a:lnTo>
                    <a:pt x="5092" y="2040890"/>
                  </a:lnTo>
                  <a:lnTo>
                    <a:pt x="509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66914"/>
              <a:ext cx="4457065" cy="1966595"/>
            </a:xfrm>
            <a:custGeom>
              <a:avLst/>
              <a:gdLst/>
              <a:ahLst/>
              <a:cxnLst/>
              <a:rect l="l" t="t" r="r" b="b"/>
              <a:pathLst>
                <a:path w="4457065" h="1966595">
                  <a:moveTo>
                    <a:pt x="4456610" y="0"/>
                  </a:moveTo>
                  <a:lnTo>
                    <a:pt x="0" y="0"/>
                  </a:lnTo>
                  <a:lnTo>
                    <a:pt x="0" y="1915426"/>
                  </a:lnTo>
                  <a:lnTo>
                    <a:pt x="4009" y="1935151"/>
                  </a:lnTo>
                  <a:lnTo>
                    <a:pt x="14924" y="1951304"/>
                  </a:lnTo>
                  <a:lnTo>
                    <a:pt x="31079" y="1962218"/>
                  </a:lnTo>
                  <a:lnTo>
                    <a:pt x="50804" y="1966226"/>
                  </a:lnTo>
                  <a:lnTo>
                    <a:pt x="4405810" y="1966226"/>
                  </a:lnTo>
                  <a:lnTo>
                    <a:pt x="4425535" y="1962218"/>
                  </a:lnTo>
                  <a:lnTo>
                    <a:pt x="4441688" y="1951304"/>
                  </a:lnTo>
                  <a:lnTo>
                    <a:pt x="4452602" y="1935151"/>
                  </a:lnTo>
                  <a:lnTo>
                    <a:pt x="4456610" y="1915426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929792"/>
              <a:ext cx="0" cy="2072005"/>
            </a:xfrm>
            <a:custGeom>
              <a:avLst/>
              <a:gdLst/>
              <a:ahLst/>
              <a:cxnLst/>
              <a:rect l="l" t="t" r="r" b="b"/>
              <a:pathLst>
                <a:path h="2072005">
                  <a:moveTo>
                    <a:pt x="0" y="207159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91709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90439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89169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72642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111739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605527"/>
              <a:ext cx="70717" cy="70713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0478" y="2251693"/>
              <a:ext cx="70717" cy="70723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50478" y="2593070"/>
              <a:ext cx="70717" cy="70723"/>
            </a:xfrm>
            <a:prstGeom prst="rect">
              <a:avLst/>
            </a:prstGeom>
          </p:spPr>
        </p:pic>
      </p:grpSp>
      <p:sp>
        <p:nvSpPr>
          <p:cNvPr id="59" name="object 59"/>
          <p:cNvSpPr txBox="1"/>
          <p:nvPr/>
        </p:nvSpPr>
        <p:spPr>
          <a:xfrm>
            <a:off x="113794" y="787948"/>
            <a:ext cx="4381500" cy="221488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Assembleur</a:t>
            </a:r>
            <a:endParaRPr sz="1200">
              <a:latin typeface="Calibri"/>
              <a:cs typeface="Calibri"/>
            </a:endParaRPr>
          </a:p>
          <a:p>
            <a:pPr marL="265430" marR="191135">
              <a:lnSpc>
                <a:spcPct val="100000"/>
              </a:lnSpc>
              <a:spcBef>
                <a:spcPts val="250"/>
              </a:spcBef>
            </a:pPr>
            <a:r>
              <a:rPr sz="1000" dirty="0">
                <a:latin typeface="Tahoma"/>
                <a:cs typeface="Tahoma"/>
              </a:rPr>
              <a:t>Le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langage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machine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est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seul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compréhensible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par</a:t>
            </a:r>
            <a:r>
              <a:rPr sz="1000" spc="-20" dirty="0">
                <a:latin typeface="Tahoma"/>
                <a:cs typeface="Tahoma"/>
              </a:rPr>
              <a:t> un </a:t>
            </a:r>
            <a:r>
              <a:rPr sz="1000" spc="-50" dirty="0">
                <a:latin typeface="Tahoma"/>
                <a:cs typeface="Tahoma"/>
              </a:rPr>
              <a:t>processeur,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il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se </a:t>
            </a:r>
            <a:r>
              <a:rPr sz="1000" spc="-40" dirty="0">
                <a:latin typeface="Tahoma"/>
                <a:cs typeface="Tahoma"/>
              </a:rPr>
              <a:t>compose </a:t>
            </a:r>
            <a:r>
              <a:rPr sz="1000" spc="-45" dirty="0">
                <a:latin typeface="Tahoma"/>
                <a:cs typeface="Tahoma"/>
              </a:rPr>
              <a:t>uniquement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suites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0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 </a:t>
            </a:r>
            <a:r>
              <a:rPr sz="1000" dirty="0">
                <a:latin typeface="Tahoma"/>
                <a:cs typeface="Tahoma"/>
              </a:rPr>
              <a:t>1.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Ecrire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programme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avec</a:t>
            </a:r>
            <a:r>
              <a:rPr sz="1000" spc="-25" dirty="0">
                <a:latin typeface="Tahoma"/>
                <a:cs typeface="Tahoma"/>
              </a:rPr>
              <a:t> ce </a:t>
            </a:r>
            <a:r>
              <a:rPr sz="1000" spc="-40" dirty="0">
                <a:latin typeface="Tahoma"/>
                <a:cs typeface="Tahoma"/>
              </a:rPr>
              <a:t>langage </a:t>
            </a:r>
            <a:r>
              <a:rPr sz="1000" spc="-20" dirty="0">
                <a:latin typeface="Tahoma"/>
                <a:cs typeface="Tahoma"/>
              </a:rPr>
              <a:t>est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extrêmement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compliqué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pour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un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être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humain.</a:t>
            </a:r>
            <a:endParaRPr sz="1000">
              <a:latin typeface="Tahoma"/>
              <a:cs typeface="Tahoma"/>
            </a:endParaRPr>
          </a:p>
          <a:p>
            <a:pPr marL="265430" marR="311150"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latin typeface="Tahoma"/>
                <a:cs typeface="Tahoma"/>
              </a:rPr>
              <a:t>Le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langage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assembleur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traduit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code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mnémotechnique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instructions </a:t>
            </a:r>
            <a:r>
              <a:rPr sz="1000" spc="-35" dirty="0">
                <a:latin typeface="Tahoma"/>
                <a:cs typeface="Tahoma"/>
              </a:rPr>
              <a:t>machine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les rendant</a:t>
            </a:r>
            <a:r>
              <a:rPr sz="1000" spc="-25" dirty="0">
                <a:latin typeface="Tahoma"/>
                <a:cs typeface="Tahoma"/>
              </a:rPr>
              <a:t> plus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accessibles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-20" dirty="0">
                <a:latin typeface="Tahoma"/>
                <a:cs typeface="Tahoma"/>
              </a:rPr>
              <a:t> un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être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humain.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ts val="1200"/>
              </a:lnSpc>
              <a:spcBef>
                <a:spcPts val="25"/>
              </a:spcBef>
            </a:pP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Par</a:t>
            </a:r>
            <a:r>
              <a:rPr sz="1000" spc="-5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3C7F31"/>
                </a:solidFill>
                <a:latin typeface="Tahoma"/>
                <a:cs typeface="Tahoma"/>
              </a:rPr>
              <a:t>exemple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75" dirty="0">
                <a:solidFill>
                  <a:srgbClr val="3C7F31"/>
                </a:solidFill>
                <a:latin typeface="Cambria"/>
                <a:cs typeface="Cambria"/>
              </a:rPr>
              <a:t>ADD</a:t>
            </a:r>
            <a:r>
              <a:rPr sz="1000" spc="285" dirty="0">
                <a:solidFill>
                  <a:srgbClr val="3C7F31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3C7F31"/>
                </a:solidFill>
                <a:latin typeface="Cambria"/>
                <a:cs typeface="Cambria"/>
              </a:rPr>
              <a:t>R2,R1,R0</a:t>
            </a:r>
            <a:r>
              <a:rPr sz="1000" spc="60" dirty="0">
                <a:solidFill>
                  <a:srgbClr val="3C7F31"/>
                </a:solidFill>
                <a:latin typeface="Cambria"/>
                <a:cs typeface="Cambria"/>
              </a:rPr>
              <a:t> </a:t>
            </a:r>
            <a:r>
              <a:rPr sz="1000" spc="-30" dirty="0">
                <a:solidFill>
                  <a:srgbClr val="3C7F31"/>
                </a:solidFill>
                <a:latin typeface="Tahoma"/>
                <a:cs typeface="Tahoma"/>
              </a:rPr>
              <a:t>signifie</a:t>
            </a:r>
            <a:r>
              <a:rPr sz="1000" spc="-15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3C7F31"/>
                </a:solidFill>
                <a:latin typeface="Tahoma"/>
                <a:cs typeface="Tahoma"/>
              </a:rPr>
              <a:t>additionner</a:t>
            </a:r>
            <a:r>
              <a:rPr sz="1000" spc="-2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3C7F31"/>
                </a:solidFill>
                <a:latin typeface="Tahoma"/>
                <a:cs typeface="Tahoma"/>
              </a:rPr>
              <a:t>les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3C7F31"/>
                </a:solidFill>
                <a:latin typeface="Tahoma"/>
                <a:cs typeface="Tahoma"/>
              </a:rPr>
              <a:t>valeurs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60" dirty="0">
                <a:solidFill>
                  <a:srgbClr val="3C7F31"/>
                </a:solidFill>
                <a:latin typeface="Tahoma"/>
                <a:cs typeface="Tahoma"/>
              </a:rPr>
              <a:t>des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3C7F31"/>
                </a:solidFill>
                <a:latin typeface="Tahoma"/>
                <a:cs typeface="Tahoma"/>
              </a:rPr>
              <a:t>registres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 R0</a:t>
            </a:r>
            <a:r>
              <a:rPr sz="1000" spc="5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3C7F31"/>
                </a:solidFill>
                <a:latin typeface="Tahoma"/>
                <a:cs typeface="Tahoma"/>
              </a:rPr>
              <a:t>et 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R1</a:t>
            </a:r>
            <a:r>
              <a:rPr sz="1000" spc="-7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et</a:t>
            </a:r>
            <a:r>
              <a:rPr sz="1000" spc="-35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3C7F31"/>
                </a:solidFill>
                <a:latin typeface="Tahoma"/>
                <a:cs typeface="Tahoma"/>
              </a:rPr>
              <a:t>stocker</a:t>
            </a:r>
            <a:r>
              <a:rPr sz="1000" spc="-4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le</a:t>
            </a:r>
            <a:r>
              <a:rPr sz="1000" spc="-2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3C7F31"/>
                </a:solidFill>
                <a:latin typeface="Tahoma"/>
                <a:cs typeface="Tahoma"/>
              </a:rPr>
              <a:t>résultat</a:t>
            </a:r>
            <a:r>
              <a:rPr sz="1000" spc="-35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3C7F31"/>
                </a:solidFill>
                <a:latin typeface="Tahoma"/>
                <a:cs typeface="Tahoma"/>
              </a:rPr>
              <a:t>dans</a:t>
            </a:r>
            <a:r>
              <a:rPr sz="1000" spc="-3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R2</a:t>
            </a:r>
            <a:r>
              <a:rPr sz="1000" spc="-3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75" dirty="0">
                <a:solidFill>
                  <a:srgbClr val="3C7F31"/>
                </a:solidFill>
                <a:latin typeface="Tahoma"/>
                <a:cs typeface="Tahoma"/>
              </a:rPr>
              <a:t>se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3C7F31"/>
                </a:solidFill>
                <a:latin typeface="Tahoma"/>
                <a:cs typeface="Tahoma"/>
              </a:rPr>
              <a:t>traduit</a:t>
            </a:r>
            <a:r>
              <a:rPr sz="1000" spc="-25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3C7F31"/>
                </a:solidFill>
                <a:latin typeface="Tahoma"/>
                <a:cs typeface="Tahoma"/>
              </a:rPr>
              <a:t>en</a:t>
            </a:r>
            <a:r>
              <a:rPr sz="1000" spc="-3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3C7F31"/>
                </a:solidFill>
                <a:latin typeface="Tahoma"/>
                <a:cs typeface="Tahoma"/>
              </a:rPr>
              <a:t>une</a:t>
            </a:r>
            <a:r>
              <a:rPr sz="1000" spc="-25" dirty="0">
                <a:solidFill>
                  <a:srgbClr val="3C7F31"/>
                </a:solidFill>
                <a:latin typeface="Tahoma"/>
                <a:cs typeface="Tahoma"/>
              </a:rPr>
              <a:t> suite</a:t>
            </a:r>
            <a:r>
              <a:rPr sz="1000" spc="-3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3C7F31"/>
                </a:solidFill>
                <a:latin typeface="Tahoma"/>
                <a:cs typeface="Tahoma"/>
              </a:rPr>
              <a:t>de 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0</a:t>
            </a:r>
            <a:r>
              <a:rPr sz="1000" spc="-3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3C7F31"/>
                </a:solidFill>
                <a:latin typeface="Tahoma"/>
                <a:cs typeface="Tahoma"/>
              </a:rPr>
              <a:t>et</a:t>
            </a:r>
            <a:r>
              <a:rPr sz="1000" spc="-25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3C7F31"/>
                </a:solidFill>
                <a:latin typeface="Tahoma"/>
                <a:cs typeface="Tahoma"/>
              </a:rPr>
              <a:t>de</a:t>
            </a:r>
            <a:r>
              <a:rPr sz="1000" spc="-30" dirty="0">
                <a:solidFill>
                  <a:srgbClr val="3C7F31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3C7F31"/>
                </a:solidFill>
                <a:latin typeface="Tahoma"/>
                <a:cs typeface="Tahoma"/>
              </a:rPr>
              <a:t>1.</a:t>
            </a:r>
            <a:endParaRPr sz="1000">
              <a:latin typeface="Tahoma"/>
              <a:cs typeface="Tahoma"/>
            </a:endParaRPr>
          </a:p>
          <a:p>
            <a:pPr marL="265430" marR="376555">
              <a:lnSpc>
                <a:spcPts val="1190"/>
              </a:lnSpc>
              <a:spcBef>
                <a:spcPts val="310"/>
              </a:spcBef>
            </a:pPr>
            <a:r>
              <a:rPr sz="1000" spc="-35" dirty="0">
                <a:latin typeface="Tahoma"/>
                <a:cs typeface="Tahoma"/>
              </a:rPr>
              <a:t>Chaque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assembleur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est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spécifique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un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processeur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(ou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à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une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famille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de </a:t>
            </a:r>
            <a:r>
              <a:rPr sz="1000" spc="-10" dirty="0">
                <a:latin typeface="Tahoma"/>
                <a:cs typeface="Tahoma"/>
              </a:rPr>
              <a:t>processeur).</a:t>
            </a:r>
            <a:endParaRPr sz="1000">
              <a:latin typeface="Tahoma"/>
              <a:cs typeface="Tahoma"/>
            </a:endParaRPr>
          </a:p>
          <a:p>
            <a:pPr marL="265430" marR="24765">
              <a:lnSpc>
                <a:spcPct val="99500"/>
              </a:lnSpc>
              <a:spcBef>
                <a:spcPts val="265"/>
              </a:spcBef>
            </a:pPr>
            <a:r>
              <a:rPr sz="1000" spc="-20" dirty="0">
                <a:latin typeface="Tahoma"/>
                <a:cs typeface="Tahoma"/>
              </a:rPr>
              <a:t>Dans</a:t>
            </a:r>
            <a:r>
              <a:rPr sz="1000" spc="-6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les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langages</a:t>
            </a:r>
            <a:r>
              <a:rPr sz="1000" spc="-30" dirty="0">
                <a:latin typeface="Tahoma"/>
                <a:cs typeface="Tahoma"/>
              </a:rPr>
              <a:t> de</a:t>
            </a:r>
            <a:r>
              <a:rPr sz="1000" spc="-20" dirty="0">
                <a:latin typeface="Tahoma"/>
                <a:cs typeface="Tahoma"/>
              </a:rPr>
              <a:t> haut</a:t>
            </a:r>
            <a:r>
              <a:rPr sz="1000" spc="-35" dirty="0">
                <a:latin typeface="Tahoma"/>
                <a:cs typeface="Tahoma"/>
              </a:rPr>
              <a:t> niveau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(comme </a:t>
            </a:r>
            <a:r>
              <a:rPr sz="1000" spc="-10" dirty="0">
                <a:latin typeface="Tahoma"/>
                <a:cs typeface="Tahoma"/>
              </a:rPr>
              <a:t>Python),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c’est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l’interpréteur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(ou</a:t>
            </a:r>
            <a:r>
              <a:rPr sz="1000" spc="-25" dirty="0">
                <a:latin typeface="Tahoma"/>
                <a:cs typeface="Tahoma"/>
              </a:rPr>
              <a:t> le compilateur)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qui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60" dirty="0">
                <a:latin typeface="Tahoma"/>
                <a:cs typeface="Tahoma"/>
              </a:rPr>
              <a:t>se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charge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de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la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traduction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des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instructions </a:t>
            </a:r>
            <a:r>
              <a:rPr sz="1000" spc="-50" dirty="0">
                <a:latin typeface="Tahoma"/>
                <a:cs typeface="Tahoma"/>
              </a:rPr>
              <a:t>en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langage </a:t>
            </a:r>
            <a:r>
              <a:rPr sz="1000" spc="-35" dirty="0">
                <a:latin typeface="Tahoma"/>
                <a:cs typeface="Tahoma"/>
              </a:rPr>
              <a:t>machine.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Ces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langages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sont </a:t>
            </a:r>
            <a:r>
              <a:rPr sz="1000" spc="-25" dirty="0">
                <a:latin typeface="Tahoma"/>
                <a:cs typeface="Tahoma"/>
              </a:rPr>
              <a:t>donc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indépendants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des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processeurs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utilisés.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56869"/>
            <a:ext cx="4513580" cy="2220595"/>
            <a:chOff x="75688" y="856869"/>
            <a:chExt cx="4513580" cy="2220595"/>
          </a:xfrm>
        </p:grpSpPr>
        <p:sp>
          <p:nvSpPr>
            <p:cNvPr id="5" name="object 5"/>
            <p:cNvSpPr/>
            <p:nvPr/>
          </p:nvSpPr>
          <p:spPr>
            <a:xfrm>
              <a:off x="75689" y="856869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031621"/>
              <a:ext cx="4457065" cy="5080"/>
            </a:xfrm>
            <a:custGeom>
              <a:avLst/>
              <a:gdLst/>
              <a:ahLst/>
              <a:cxnLst/>
              <a:rect l="l" t="t" r="r" b="b"/>
              <a:pathLst>
                <a:path w="4457065" h="5080">
                  <a:moveTo>
                    <a:pt x="0" y="4953"/>
                  </a:moveTo>
                  <a:lnTo>
                    <a:pt x="4456941" y="4953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4953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033399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039749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4609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5244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52360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073"/>
                  </a:lnTo>
                  <a:lnTo>
                    <a:pt x="4456938" y="30073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964590"/>
              <a:ext cx="112713" cy="11271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951890"/>
              <a:ext cx="125412" cy="12541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300775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30225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0288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0352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0415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0479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0542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0606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066984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6"/>
                  </a:moveTo>
                  <a:lnTo>
                    <a:pt x="4304535" y="5526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6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900938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904113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907288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910463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913638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916813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919988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923163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926338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929513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932688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935863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939038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942213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9453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948563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9453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951623"/>
              <a:ext cx="6350" cy="2019300"/>
            </a:xfrm>
            <a:custGeom>
              <a:avLst/>
              <a:gdLst/>
              <a:ahLst/>
              <a:cxnLst/>
              <a:rect l="l" t="t" r="r" b="b"/>
              <a:pathLst>
                <a:path w="6350" h="2019300">
                  <a:moveTo>
                    <a:pt x="5727" y="0"/>
                  </a:moveTo>
                  <a:lnTo>
                    <a:pt x="0" y="0"/>
                  </a:lnTo>
                  <a:lnTo>
                    <a:pt x="0" y="2019300"/>
                  </a:lnTo>
                  <a:lnTo>
                    <a:pt x="5727" y="2019300"/>
                  </a:lnTo>
                  <a:lnTo>
                    <a:pt x="5727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25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8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5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4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9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54" y="951611"/>
              <a:ext cx="5080" cy="2019300"/>
            </a:xfrm>
            <a:custGeom>
              <a:avLst/>
              <a:gdLst/>
              <a:ahLst/>
              <a:cxnLst/>
              <a:rect l="l" t="t" r="r" b="b"/>
              <a:pathLst>
                <a:path w="5079" h="2019300">
                  <a:moveTo>
                    <a:pt x="5075" y="0"/>
                  </a:moveTo>
                  <a:lnTo>
                    <a:pt x="0" y="0"/>
                  </a:lnTo>
                  <a:lnTo>
                    <a:pt x="0" y="2019300"/>
                  </a:lnTo>
                  <a:lnTo>
                    <a:pt x="5075" y="2019300"/>
                  </a:lnTo>
                  <a:lnTo>
                    <a:pt x="507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76159"/>
              <a:ext cx="4457065" cy="1945005"/>
            </a:xfrm>
            <a:custGeom>
              <a:avLst/>
              <a:gdLst/>
              <a:ahLst/>
              <a:cxnLst/>
              <a:rect l="l" t="t" r="r" b="b"/>
              <a:pathLst>
                <a:path w="4457065" h="1945005">
                  <a:moveTo>
                    <a:pt x="4456610" y="0"/>
                  </a:moveTo>
                  <a:lnTo>
                    <a:pt x="0" y="0"/>
                  </a:lnTo>
                  <a:lnTo>
                    <a:pt x="0" y="1893986"/>
                  </a:lnTo>
                  <a:lnTo>
                    <a:pt x="4009" y="1913711"/>
                  </a:lnTo>
                  <a:lnTo>
                    <a:pt x="14924" y="1929864"/>
                  </a:lnTo>
                  <a:lnTo>
                    <a:pt x="31079" y="1940778"/>
                  </a:lnTo>
                  <a:lnTo>
                    <a:pt x="50804" y="1944786"/>
                  </a:lnTo>
                  <a:lnTo>
                    <a:pt x="4405810" y="1944786"/>
                  </a:lnTo>
                  <a:lnTo>
                    <a:pt x="4425535" y="1940778"/>
                  </a:lnTo>
                  <a:lnTo>
                    <a:pt x="4441688" y="1929864"/>
                  </a:lnTo>
                  <a:lnTo>
                    <a:pt x="4452602" y="1913711"/>
                  </a:lnTo>
                  <a:lnTo>
                    <a:pt x="4456610" y="1893986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939038"/>
              <a:ext cx="0" cy="2050414"/>
            </a:xfrm>
            <a:custGeom>
              <a:avLst/>
              <a:gdLst/>
              <a:ahLst/>
              <a:cxnLst/>
              <a:rect l="l" t="t" r="r" b="b"/>
              <a:pathLst>
                <a:path h="2050414">
                  <a:moveTo>
                    <a:pt x="0" y="205015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9263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9136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9009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8188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120883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600943"/>
              <a:ext cx="70717" cy="70726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13794" y="797092"/>
            <a:ext cx="4234815" cy="91059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Modèle</a:t>
            </a:r>
            <a:r>
              <a:rPr sz="1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Von</a:t>
            </a:r>
            <a:r>
              <a:rPr sz="12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Neumann</a:t>
            </a:r>
            <a:endParaRPr sz="1200">
              <a:latin typeface="Calibri"/>
              <a:cs typeface="Calibri"/>
            </a:endParaRPr>
          </a:p>
          <a:p>
            <a:pPr marL="265430" marR="5080">
              <a:lnSpc>
                <a:spcPct val="99500"/>
              </a:lnSpc>
              <a:spcBef>
                <a:spcPts val="254"/>
              </a:spcBef>
            </a:pPr>
            <a:r>
              <a:rPr sz="1000" spc="-20" dirty="0">
                <a:latin typeface="Tahoma"/>
                <a:cs typeface="Tahoma"/>
              </a:rPr>
              <a:t>Les</a:t>
            </a:r>
            <a:r>
              <a:rPr sz="1000" spc="-40" dirty="0">
                <a:latin typeface="Tahoma"/>
                <a:cs typeface="Tahoma"/>
              </a:rPr>
              <a:t> ordinateurs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modernes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sont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construits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autour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d’un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modèle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défini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par</a:t>
            </a:r>
            <a:r>
              <a:rPr sz="1000" spc="-25" dirty="0">
                <a:latin typeface="Tahoma"/>
                <a:cs typeface="Tahoma"/>
              </a:rPr>
              <a:t> le </a:t>
            </a:r>
            <a:r>
              <a:rPr sz="1000" spc="-35" dirty="0">
                <a:latin typeface="Tahoma"/>
                <a:cs typeface="Tahoma"/>
              </a:rPr>
              <a:t>mathématicien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John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Von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Neumann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1945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appelé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FF"/>
                </a:solidFill>
                <a:latin typeface="Tahoma"/>
                <a:cs typeface="Tahoma"/>
              </a:rPr>
              <a:t>Architecture</a:t>
            </a:r>
            <a:r>
              <a:rPr sz="1000" spc="-1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FF"/>
                </a:solidFill>
                <a:latin typeface="Tahoma"/>
                <a:cs typeface="Tahoma"/>
              </a:rPr>
              <a:t>de</a:t>
            </a:r>
            <a:r>
              <a:rPr sz="1000" spc="-25" dirty="0">
                <a:solidFill>
                  <a:srgbClr val="0000FF"/>
                </a:solidFill>
                <a:latin typeface="Tahoma"/>
                <a:cs typeface="Tahoma"/>
              </a:rPr>
              <a:t> Von </a:t>
            </a:r>
            <a:r>
              <a:rPr sz="1000" spc="-10" dirty="0">
                <a:solidFill>
                  <a:srgbClr val="0000FF"/>
                </a:solidFill>
                <a:latin typeface="Tahoma"/>
                <a:cs typeface="Tahoma"/>
              </a:rPr>
              <a:t>Neumann</a:t>
            </a:r>
            <a:r>
              <a:rPr sz="1000" spc="-10" dirty="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  <a:spcBef>
                <a:spcPts val="195"/>
              </a:spcBef>
            </a:pPr>
            <a:r>
              <a:rPr sz="1000" spc="-20" dirty="0">
                <a:latin typeface="Tahoma"/>
                <a:cs typeface="Tahoma"/>
              </a:rPr>
              <a:t>Dans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ce </a:t>
            </a:r>
            <a:r>
              <a:rPr sz="1000" spc="-35" dirty="0">
                <a:latin typeface="Tahoma"/>
                <a:cs typeface="Tahoma"/>
              </a:rPr>
              <a:t>modèle,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l’ordinateur </a:t>
            </a:r>
            <a:r>
              <a:rPr sz="1000" spc="-75" dirty="0">
                <a:latin typeface="Tahoma"/>
                <a:cs typeface="Tahoma"/>
              </a:rPr>
              <a:t>se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décompose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5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parties</a:t>
            </a:r>
            <a:r>
              <a:rPr sz="1000" spc="-25" dirty="0">
                <a:latin typeface="Tahoma"/>
                <a:cs typeface="Tahoma"/>
              </a:rPr>
              <a:t> distinctes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  <p:pic>
        <p:nvPicPr>
          <p:cNvPr id="58" name="object 5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6277" y="1739866"/>
            <a:ext cx="123764" cy="123764"/>
          </a:xfrm>
          <a:prstGeom prst="rect">
            <a:avLst/>
          </a:prstGeom>
        </p:spPr>
      </p:pic>
      <p:sp>
        <p:nvSpPr>
          <p:cNvPr id="59" name="object 59"/>
          <p:cNvSpPr txBox="1"/>
          <p:nvPr/>
        </p:nvSpPr>
        <p:spPr>
          <a:xfrm>
            <a:off x="488657" y="1740213"/>
            <a:ext cx="5905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0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500">
              <a:latin typeface="Trebuchet MS"/>
              <a:cs typeface="Trebuchet MS"/>
            </a:endParaRPr>
          </a:p>
        </p:txBody>
      </p:sp>
      <p:pic>
        <p:nvPicPr>
          <p:cNvPr id="60" name="object 6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56277" y="2017234"/>
            <a:ext cx="123764" cy="123764"/>
          </a:xfrm>
          <a:prstGeom prst="rect">
            <a:avLst/>
          </a:prstGeom>
        </p:spPr>
      </p:pic>
      <p:sp>
        <p:nvSpPr>
          <p:cNvPr id="61" name="object 61"/>
          <p:cNvSpPr txBox="1"/>
          <p:nvPr/>
        </p:nvSpPr>
        <p:spPr>
          <a:xfrm>
            <a:off x="488657" y="2017581"/>
            <a:ext cx="5905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500">
              <a:latin typeface="Trebuchet MS"/>
              <a:cs typeface="Trebuchet MS"/>
            </a:endParaRPr>
          </a:p>
        </p:txBody>
      </p:sp>
      <p:pic>
        <p:nvPicPr>
          <p:cNvPr id="62" name="object 6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6277" y="2296129"/>
            <a:ext cx="123764" cy="123760"/>
          </a:xfrm>
          <a:prstGeom prst="rect">
            <a:avLst/>
          </a:prstGeom>
        </p:spPr>
      </p:pic>
      <p:sp>
        <p:nvSpPr>
          <p:cNvPr id="63" name="object 63"/>
          <p:cNvSpPr txBox="1"/>
          <p:nvPr/>
        </p:nvSpPr>
        <p:spPr>
          <a:xfrm>
            <a:off x="488657" y="2296476"/>
            <a:ext cx="5905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0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endParaRPr sz="500">
              <a:latin typeface="Trebuchet MS"/>
              <a:cs typeface="Trebuchet MS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19759" y="1707180"/>
            <a:ext cx="3767454" cy="8585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dirty="0">
                <a:latin typeface="Tahoma"/>
                <a:cs typeface="Tahoma"/>
              </a:rPr>
              <a:t>Les</a:t>
            </a:r>
            <a:r>
              <a:rPr sz="900" spc="-4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dispositifs</a:t>
            </a:r>
            <a:r>
              <a:rPr sz="900" spc="-20" dirty="0">
                <a:latin typeface="Tahoma"/>
                <a:cs typeface="Tahoma"/>
              </a:rPr>
              <a:t> d’</a:t>
            </a:r>
            <a:r>
              <a:rPr sz="900" spc="-20" dirty="0">
                <a:solidFill>
                  <a:srgbClr val="0000FF"/>
                </a:solidFill>
                <a:latin typeface="Tahoma"/>
                <a:cs typeface="Tahoma"/>
              </a:rPr>
              <a:t>entrée</a:t>
            </a:r>
            <a:r>
              <a:rPr sz="900" spc="-3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des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spc="-40" dirty="0">
                <a:latin typeface="Tahoma"/>
                <a:cs typeface="Tahoma"/>
              </a:rPr>
              <a:t>données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(ex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: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clavier, </a:t>
            </a:r>
            <a:r>
              <a:rPr sz="900" spc="-20" dirty="0">
                <a:latin typeface="Tahoma"/>
                <a:cs typeface="Tahoma"/>
              </a:rPr>
              <a:t>souris,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spc="-20" dirty="0">
                <a:latin typeface="Tahoma"/>
                <a:cs typeface="Tahoma"/>
              </a:rPr>
              <a:t>écran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tactile,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réseau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2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2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.),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dirty="0">
                <a:latin typeface="Tahoma"/>
                <a:cs typeface="Tahoma"/>
              </a:rPr>
              <a:t>La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0000FF"/>
                </a:solidFill>
                <a:latin typeface="Tahoma"/>
                <a:cs typeface="Tahoma"/>
              </a:rPr>
              <a:t>mémoire</a:t>
            </a:r>
            <a:r>
              <a:rPr sz="900" spc="-1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qui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stocke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les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spc="-35" dirty="0">
                <a:latin typeface="Tahoma"/>
                <a:cs typeface="Tahoma"/>
              </a:rPr>
              <a:t>données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et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les</a:t>
            </a:r>
            <a:r>
              <a:rPr sz="900" spc="-20" dirty="0">
                <a:latin typeface="Tahoma"/>
                <a:cs typeface="Tahoma"/>
              </a:rPr>
              <a:t> </a:t>
            </a:r>
            <a:r>
              <a:rPr sz="900" spc="-35" dirty="0">
                <a:latin typeface="Tahoma"/>
                <a:cs typeface="Tahoma"/>
              </a:rPr>
              <a:t>programmes</a:t>
            </a:r>
            <a:r>
              <a:rPr sz="900" spc="-2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(ex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:</a:t>
            </a:r>
            <a:r>
              <a:rPr sz="900" spc="-40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mémoire</a:t>
            </a:r>
            <a:r>
              <a:rPr sz="900" spc="-10" dirty="0">
                <a:latin typeface="Tahoma"/>
                <a:cs typeface="Tahoma"/>
              </a:rPr>
              <a:t> cache,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dirty="0">
                <a:latin typeface="Cambria"/>
                <a:cs typeface="Cambria"/>
              </a:rPr>
              <a:t>ram</a:t>
            </a:r>
            <a:r>
              <a:rPr sz="900" dirty="0">
                <a:latin typeface="Tahoma"/>
                <a:cs typeface="Tahoma"/>
              </a:rPr>
              <a:t>,</a:t>
            </a:r>
            <a:r>
              <a:rPr sz="900" spc="114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8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80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.)</a:t>
            </a:r>
            <a:endParaRPr sz="900">
              <a:latin typeface="Tahoma"/>
              <a:cs typeface="Tahoma"/>
            </a:endParaRPr>
          </a:p>
          <a:p>
            <a:pPr marL="12700" marR="174625">
              <a:lnSpc>
                <a:spcPct val="101099"/>
              </a:lnSpc>
              <a:spcBef>
                <a:spcPts val="10"/>
              </a:spcBef>
            </a:pPr>
            <a:r>
              <a:rPr sz="900" dirty="0">
                <a:latin typeface="Tahoma"/>
                <a:cs typeface="Tahoma"/>
              </a:rPr>
              <a:t>L’</a:t>
            </a:r>
            <a:r>
              <a:rPr sz="900" dirty="0">
                <a:solidFill>
                  <a:srgbClr val="0000FF"/>
                </a:solidFill>
                <a:latin typeface="Tahoma"/>
                <a:cs typeface="Tahoma"/>
              </a:rPr>
              <a:t>unité</a:t>
            </a:r>
            <a:r>
              <a:rPr sz="900" spc="-1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0000FF"/>
                </a:solidFill>
                <a:latin typeface="Tahoma"/>
                <a:cs typeface="Tahoma"/>
              </a:rPr>
              <a:t>arithmétique</a:t>
            </a:r>
            <a:r>
              <a:rPr sz="900" spc="-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0000FF"/>
                </a:solidFill>
                <a:latin typeface="Tahoma"/>
                <a:cs typeface="Tahoma"/>
              </a:rPr>
              <a:t>et</a:t>
            </a:r>
            <a:r>
              <a:rPr sz="900" spc="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0000FF"/>
                </a:solidFill>
                <a:latin typeface="Tahoma"/>
                <a:cs typeface="Tahoma"/>
              </a:rPr>
              <a:t>logique</a:t>
            </a:r>
            <a:r>
              <a:rPr sz="900" spc="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spc="120" dirty="0">
                <a:solidFill>
                  <a:srgbClr val="0000FF"/>
                </a:solidFill>
                <a:latin typeface="Cambria"/>
                <a:cs typeface="Cambria"/>
              </a:rPr>
              <a:t>ual</a:t>
            </a:r>
            <a:r>
              <a:rPr sz="900" spc="90" dirty="0">
                <a:solidFill>
                  <a:srgbClr val="0000FF"/>
                </a:solidFill>
                <a:latin typeface="Cambria"/>
                <a:cs typeface="Cambria"/>
              </a:rPr>
              <a:t> </a:t>
            </a:r>
            <a:r>
              <a:rPr sz="900" dirty="0">
                <a:latin typeface="Tahoma"/>
                <a:cs typeface="Tahoma"/>
              </a:rPr>
              <a:t>qui</a:t>
            </a:r>
            <a:r>
              <a:rPr sz="900" spc="-1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effectue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les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spc="-20" dirty="0">
                <a:latin typeface="Tahoma"/>
                <a:cs typeface="Tahoma"/>
              </a:rPr>
              <a:t>opérations</a:t>
            </a:r>
            <a:r>
              <a:rPr sz="900" spc="10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(addition, </a:t>
            </a:r>
            <a:r>
              <a:rPr sz="900" spc="-20" dirty="0">
                <a:latin typeface="Tahoma"/>
                <a:cs typeface="Tahoma"/>
              </a:rPr>
              <a:t>soustraction,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comparaison,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30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.) sur</a:t>
            </a:r>
            <a:r>
              <a:rPr sz="900" spc="-10" dirty="0">
                <a:latin typeface="Tahoma"/>
                <a:cs typeface="Tahoma"/>
              </a:rPr>
              <a:t> les</a:t>
            </a:r>
            <a:r>
              <a:rPr sz="900" spc="-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données.</a:t>
            </a:r>
            <a:endParaRPr sz="9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56869"/>
            <a:ext cx="4513580" cy="2220595"/>
            <a:chOff x="75688" y="856869"/>
            <a:chExt cx="4513580" cy="2220595"/>
          </a:xfrm>
        </p:grpSpPr>
        <p:sp>
          <p:nvSpPr>
            <p:cNvPr id="5" name="object 5"/>
            <p:cNvSpPr/>
            <p:nvPr/>
          </p:nvSpPr>
          <p:spPr>
            <a:xfrm>
              <a:off x="75689" y="856869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031621"/>
              <a:ext cx="4457065" cy="5080"/>
            </a:xfrm>
            <a:custGeom>
              <a:avLst/>
              <a:gdLst/>
              <a:ahLst/>
              <a:cxnLst/>
              <a:rect l="l" t="t" r="r" b="b"/>
              <a:pathLst>
                <a:path w="4457065" h="5080">
                  <a:moveTo>
                    <a:pt x="0" y="4953"/>
                  </a:moveTo>
                  <a:lnTo>
                    <a:pt x="4456941" y="4953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4953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033399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039749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4609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5244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52360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073"/>
                  </a:lnTo>
                  <a:lnTo>
                    <a:pt x="4456938" y="30073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964590"/>
              <a:ext cx="112713" cy="11271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951890"/>
              <a:ext cx="125412" cy="12541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300775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30225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0288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0352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0415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0479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0542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0606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066984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6"/>
                  </a:moveTo>
                  <a:lnTo>
                    <a:pt x="4304535" y="5526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6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900938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904113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907288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910463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913638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916813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919988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923163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926338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929513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932688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935863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939038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942213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9453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948563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9453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951623"/>
              <a:ext cx="6350" cy="2019300"/>
            </a:xfrm>
            <a:custGeom>
              <a:avLst/>
              <a:gdLst/>
              <a:ahLst/>
              <a:cxnLst/>
              <a:rect l="l" t="t" r="r" b="b"/>
              <a:pathLst>
                <a:path w="6350" h="2019300">
                  <a:moveTo>
                    <a:pt x="5727" y="0"/>
                  </a:moveTo>
                  <a:lnTo>
                    <a:pt x="0" y="0"/>
                  </a:lnTo>
                  <a:lnTo>
                    <a:pt x="0" y="2019300"/>
                  </a:lnTo>
                  <a:lnTo>
                    <a:pt x="5727" y="2019300"/>
                  </a:lnTo>
                  <a:lnTo>
                    <a:pt x="5727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25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8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5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4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9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54" y="951611"/>
              <a:ext cx="5080" cy="2019300"/>
            </a:xfrm>
            <a:custGeom>
              <a:avLst/>
              <a:gdLst/>
              <a:ahLst/>
              <a:cxnLst/>
              <a:rect l="l" t="t" r="r" b="b"/>
              <a:pathLst>
                <a:path w="5079" h="2019300">
                  <a:moveTo>
                    <a:pt x="5075" y="0"/>
                  </a:moveTo>
                  <a:lnTo>
                    <a:pt x="0" y="0"/>
                  </a:lnTo>
                  <a:lnTo>
                    <a:pt x="0" y="2019300"/>
                  </a:lnTo>
                  <a:lnTo>
                    <a:pt x="5075" y="2019300"/>
                  </a:lnTo>
                  <a:lnTo>
                    <a:pt x="507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76159"/>
              <a:ext cx="4457065" cy="1945005"/>
            </a:xfrm>
            <a:custGeom>
              <a:avLst/>
              <a:gdLst/>
              <a:ahLst/>
              <a:cxnLst/>
              <a:rect l="l" t="t" r="r" b="b"/>
              <a:pathLst>
                <a:path w="4457065" h="1945005">
                  <a:moveTo>
                    <a:pt x="4456610" y="0"/>
                  </a:moveTo>
                  <a:lnTo>
                    <a:pt x="0" y="0"/>
                  </a:lnTo>
                  <a:lnTo>
                    <a:pt x="0" y="1893986"/>
                  </a:lnTo>
                  <a:lnTo>
                    <a:pt x="4009" y="1913711"/>
                  </a:lnTo>
                  <a:lnTo>
                    <a:pt x="14924" y="1929864"/>
                  </a:lnTo>
                  <a:lnTo>
                    <a:pt x="31079" y="1940778"/>
                  </a:lnTo>
                  <a:lnTo>
                    <a:pt x="50804" y="1944786"/>
                  </a:lnTo>
                  <a:lnTo>
                    <a:pt x="4405810" y="1944786"/>
                  </a:lnTo>
                  <a:lnTo>
                    <a:pt x="4425535" y="1940778"/>
                  </a:lnTo>
                  <a:lnTo>
                    <a:pt x="4441688" y="1929864"/>
                  </a:lnTo>
                  <a:lnTo>
                    <a:pt x="4452602" y="1913711"/>
                  </a:lnTo>
                  <a:lnTo>
                    <a:pt x="4456610" y="1893986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939038"/>
              <a:ext cx="0" cy="2050414"/>
            </a:xfrm>
            <a:custGeom>
              <a:avLst/>
              <a:gdLst/>
              <a:ahLst/>
              <a:cxnLst/>
              <a:rect l="l" t="t" r="r" b="b"/>
              <a:pathLst>
                <a:path h="2050414">
                  <a:moveTo>
                    <a:pt x="0" y="205015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9263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9136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9009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8188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120883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600943"/>
              <a:ext cx="70717" cy="70726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13794" y="797092"/>
            <a:ext cx="4234815" cy="91059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Modèle</a:t>
            </a:r>
            <a:r>
              <a:rPr sz="1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Von</a:t>
            </a:r>
            <a:r>
              <a:rPr sz="12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Neumann</a:t>
            </a:r>
            <a:endParaRPr sz="1200">
              <a:latin typeface="Calibri"/>
              <a:cs typeface="Calibri"/>
            </a:endParaRPr>
          </a:p>
          <a:p>
            <a:pPr marL="265430" marR="5080">
              <a:lnSpc>
                <a:spcPct val="99500"/>
              </a:lnSpc>
              <a:spcBef>
                <a:spcPts val="254"/>
              </a:spcBef>
            </a:pPr>
            <a:r>
              <a:rPr sz="1000" spc="-20" dirty="0">
                <a:latin typeface="Tahoma"/>
                <a:cs typeface="Tahoma"/>
              </a:rPr>
              <a:t>Les</a:t>
            </a:r>
            <a:r>
              <a:rPr sz="1000" spc="-40" dirty="0">
                <a:latin typeface="Tahoma"/>
                <a:cs typeface="Tahoma"/>
              </a:rPr>
              <a:t> ordinateurs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modernes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sont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construits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autour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d’un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modèle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défini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par</a:t>
            </a:r>
            <a:r>
              <a:rPr sz="1000" spc="-25" dirty="0">
                <a:latin typeface="Tahoma"/>
                <a:cs typeface="Tahoma"/>
              </a:rPr>
              <a:t> le </a:t>
            </a:r>
            <a:r>
              <a:rPr sz="1000" spc="-35" dirty="0">
                <a:latin typeface="Tahoma"/>
                <a:cs typeface="Tahoma"/>
              </a:rPr>
              <a:t>mathématicien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John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Von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Neumann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1945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appelé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FF"/>
                </a:solidFill>
                <a:latin typeface="Tahoma"/>
                <a:cs typeface="Tahoma"/>
              </a:rPr>
              <a:t>Architecture</a:t>
            </a:r>
            <a:r>
              <a:rPr sz="1000" spc="-1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FF"/>
                </a:solidFill>
                <a:latin typeface="Tahoma"/>
                <a:cs typeface="Tahoma"/>
              </a:rPr>
              <a:t>de</a:t>
            </a:r>
            <a:r>
              <a:rPr sz="1000" spc="-25" dirty="0">
                <a:solidFill>
                  <a:srgbClr val="0000FF"/>
                </a:solidFill>
                <a:latin typeface="Tahoma"/>
                <a:cs typeface="Tahoma"/>
              </a:rPr>
              <a:t> Von </a:t>
            </a:r>
            <a:r>
              <a:rPr sz="1000" spc="-10" dirty="0">
                <a:solidFill>
                  <a:srgbClr val="0000FF"/>
                </a:solidFill>
                <a:latin typeface="Tahoma"/>
                <a:cs typeface="Tahoma"/>
              </a:rPr>
              <a:t>Neumann</a:t>
            </a:r>
            <a:r>
              <a:rPr sz="1000" spc="-10" dirty="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  <a:spcBef>
                <a:spcPts val="195"/>
              </a:spcBef>
            </a:pPr>
            <a:r>
              <a:rPr sz="1000" spc="-20" dirty="0">
                <a:latin typeface="Tahoma"/>
                <a:cs typeface="Tahoma"/>
              </a:rPr>
              <a:t>Dans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ce </a:t>
            </a:r>
            <a:r>
              <a:rPr sz="1000" spc="-35" dirty="0">
                <a:latin typeface="Tahoma"/>
                <a:cs typeface="Tahoma"/>
              </a:rPr>
              <a:t>modèle,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l’ordinateur </a:t>
            </a:r>
            <a:r>
              <a:rPr sz="1000" spc="-75" dirty="0">
                <a:latin typeface="Tahoma"/>
                <a:cs typeface="Tahoma"/>
              </a:rPr>
              <a:t>se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décompose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5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parties</a:t>
            </a:r>
            <a:r>
              <a:rPr sz="1000" spc="-25" dirty="0">
                <a:latin typeface="Tahoma"/>
                <a:cs typeface="Tahoma"/>
              </a:rPr>
              <a:t> distinctes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  <p:pic>
        <p:nvPicPr>
          <p:cNvPr id="58" name="object 5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6277" y="1739866"/>
            <a:ext cx="123764" cy="123764"/>
          </a:xfrm>
          <a:prstGeom prst="rect">
            <a:avLst/>
          </a:prstGeom>
        </p:spPr>
      </p:pic>
      <p:sp>
        <p:nvSpPr>
          <p:cNvPr id="59" name="object 59"/>
          <p:cNvSpPr txBox="1"/>
          <p:nvPr/>
        </p:nvSpPr>
        <p:spPr>
          <a:xfrm>
            <a:off x="488657" y="1740213"/>
            <a:ext cx="5905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0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500">
              <a:latin typeface="Trebuchet MS"/>
              <a:cs typeface="Trebuchet MS"/>
            </a:endParaRPr>
          </a:p>
        </p:txBody>
      </p:sp>
      <p:pic>
        <p:nvPicPr>
          <p:cNvPr id="60" name="object 6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56277" y="2017234"/>
            <a:ext cx="123764" cy="123764"/>
          </a:xfrm>
          <a:prstGeom prst="rect">
            <a:avLst/>
          </a:prstGeom>
        </p:spPr>
      </p:pic>
      <p:sp>
        <p:nvSpPr>
          <p:cNvPr id="61" name="object 61"/>
          <p:cNvSpPr txBox="1"/>
          <p:nvPr/>
        </p:nvSpPr>
        <p:spPr>
          <a:xfrm>
            <a:off x="488657" y="2017581"/>
            <a:ext cx="5905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500">
              <a:latin typeface="Trebuchet MS"/>
              <a:cs typeface="Trebuchet MS"/>
            </a:endParaRPr>
          </a:p>
        </p:txBody>
      </p:sp>
      <p:pic>
        <p:nvPicPr>
          <p:cNvPr id="62" name="object 6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6277" y="2296129"/>
            <a:ext cx="123764" cy="123760"/>
          </a:xfrm>
          <a:prstGeom prst="rect">
            <a:avLst/>
          </a:prstGeom>
        </p:spPr>
      </p:pic>
      <p:sp>
        <p:nvSpPr>
          <p:cNvPr id="63" name="object 63"/>
          <p:cNvSpPr txBox="1"/>
          <p:nvPr/>
        </p:nvSpPr>
        <p:spPr>
          <a:xfrm>
            <a:off x="488657" y="2296476"/>
            <a:ext cx="5905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0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endParaRPr sz="500">
              <a:latin typeface="Trebuchet MS"/>
              <a:cs typeface="Trebuchet MS"/>
            </a:endParaRPr>
          </a:p>
        </p:txBody>
      </p:sp>
      <p:pic>
        <p:nvPicPr>
          <p:cNvPr id="64" name="object 6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56277" y="2575018"/>
            <a:ext cx="123764" cy="123764"/>
          </a:xfrm>
          <a:prstGeom prst="rect">
            <a:avLst/>
          </a:prstGeom>
        </p:spPr>
      </p:pic>
      <p:sp>
        <p:nvSpPr>
          <p:cNvPr id="65" name="object 65"/>
          <p:cNvSpPr txBox="1"/>
          <p:nvPr/>
        </p:nvSpPr>
        <p:spPr>
          <a:xfrm>
            <a:off x="488657" y="2575369"/>
            <a:ext cx="5905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0" dirty="0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endParaRPr sz="500">
              <a:latin typeface="Trebuchet MS"/>
              <a:cs typeface="Trebuchet MS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19759" y="1707180"/>
            <a:ext cx="3767454" cy="1137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dirty="0">
                <a:latin typeface="Tahoma"/>
                <a:cs typeface="Tahoma"/>
              </a:rPr>
              <a:t>Les</a:t>
            </a:r>
            <a:r>
              <a:rPr sz="900" spc="-4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dispositifs</a:t>
            </a:r>
            <a:r>
              <a:rPr sz="900" spc="-20" dirty="0">
                <a:latin typeface="Tahoma"/>
                <a:cs typeface="Tahoma"/>
              </a:rPr>
              <a:t> d’</a:t>
            </a:r>
            <a:r>
              <a:rPr sz="900" spc="-20" dirty="0">
                <a:solidFill>
                  <a:srgbClr val="0000FF"/>
                </a:solidFill>
                <a:latin typeface="Tahoma"/>
                <a:cs typeface="Tahoma"/>
              </a:rPr>
              <a:t>entrée</a:t>
            </a:r>
            <a:r>
              <a:rPr sz="900" spc="-3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des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spc="-40" dirty="0">
                <a:latin typeface="Tahoma"/>
                <a:cs typeface="Tahoma"/>
              </a:rPr>
              <a:t>données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(ex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: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clavier, </a:t>
            </a:r>
            <a:r>
              <a:rPr sz="900" spc="-20" dirty="0">
                <a:latin typeface="Tahoma"/>
                <a:cs typeface="Tahoma"/>
              </a:rPr>
              <a:t>souris,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spc="-20" dirty="0">
                <a:latin typeface="Tahoma"/>
                <a:cs typeface="Tahoma"/>
              </a:rPr>
              <a:t>écran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tactile,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réseau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2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2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.),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dirty="0">
                <a:latin typeface="Tahoma"/>
                <a:cs typeface="Tahoma"/>
              </a:rPr>
              <a:t>La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0000FF"/>
                </a:solidFill>
                <a:latin typeface="Tahoma"/>
                <a:cs typeface="Tahoma"/>
              </a:rPr>
              <a:t>mémoire</a:t>
            </a:r>
            <a:r>
              <a:rPr sz="900" spc="-1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qui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stocke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les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spc="-35" dirty="0">
                <a:latin typeface="Tahoma"/>
                <a:cs typeface="Tahoma"/>
              </a:rPr>
              <a:t>données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et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les</a:t>
            </a:r>
            <a:r>
              <a:rPr sz="900" spc="-20" dirty="0">
                <a:latin typeface="Tahoma"/>
                <a:cs typeface="Tahoma"/>
              </a:rPr>
              <a:t> </a:t>
            </a:r>
            <a:r>
              <a:rPr sz="900" spc="-35" dirty="0">
                <a:latin typeface="Tahoma"/>
                <a:cs typeface="Tahoma"/>
              </a:rPr>
              <a:t>programmes</a:t>
            </a:r>
            <a:r>
              <a:rPr sz="900" spc="-2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(ex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:</a:t>
            </a:r>
            <a:r>
              <a:rPr sz="900" spc="-40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mémoire</a:t>
            </a:r>
            <a:r>
              <a:rPr sz="900" spc="-10" dirty="0">
                <a:latin typeface="Tahoma"/>
                <a:cs typeface="Tahoma"/>
              </a:rPr>
              <a:t> cache,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dirty="0">
                <a:latin typeface="Cambria"/>
                <a:cs typeface="Cambria"/>
              </a:rPr>
              <a:t>ram</a:t>
            </a:r>
            <a:r>
              <a:rPr sz="900" dirty="0">
                <a:latin typeface="Tahoma"/>
                <a:cs typeface="Tahoma"/>
              </a:rPr>
              <a:t>,</a:t>
            </a:r>
            <a:r>
              <a:rPr sz="900" spc="114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8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80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.)</a:t>
            </a:r>
            <a:endParaRPr sz="900">
              <a:latin typeface="Tahoma"/>
              <a:cs typeface="Tahoma"/>
            </a:endParaRPr>
          </a:p>
          <a:p>
            <a:pPr marL="12700" marR="174625">
              <a:lnSpc>
                <a:spcPct val="101099"/>
              </a:lnSpc>
              <a:spcBef>
                <a:spcPts val="10"/>
              </a:spcBef>
            </a:pPr>
            <a:r>
              <a:rPr sz="900" dirty="0">
                <a:latin typeface="Tahoma"/>
                <a:cs typeface="Tahoma"/>
              </a:rPr>
              <a:t>L’</a:t>
            </a:r>
            <a:r>
              <a:rPr sz="900" dirty="0">
                <a:solidFill>
                  <a:srgbClr val="0000FF"/>
                </a:solidFill>
                <a:latin typeface="Tahoma"/>
                <a:cs typeface="Tahoma"/>
              </a:rPr>
              <a:t>unité</a:t>
            </a:r>
            <a:r>
              <a:rPr sz="900" spc="-1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0000FF"/>
                </a:solidFill>
                <a:latin typeface="Tahoma"/>
                <a:cs typeface="Tahoma"/>
              </a:rPr>
              <a:t>arithmétique</a:t>
            </a:r>
            <a:r>
              <a:rPr sz="900" spc="-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0000FF"/>
                </a:solidFill>
                <a:latin typeface="Tahoma"/>
                <a:cs typeface="Tahoma"/>
              </a:rPr>
              <a:t>et</a:t>
            </a:r>
            <a:r>
              <a:rPr sz="900" spc="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0000FF"/>
                </a:solidFill>
                <a:latin typeface="Tahoma"/>
                <a:cs typeface="Tahoma"/>
              </a:rPr>
              <a:t>logique</a:t>
            </a:r>
            <a:r>
              <a:rPr sz="900" spc="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spc="120" dirty="0">
                <a:solidFill>
                  <a:srgbClr val="0000FF"/>
                </a:solidFill>
                <a:latin typeface="Cambria"/>
                <a:cs typeface="Cambria"/>
              </a:rPr>
              <a:t>ual</a:t>
            </a:r>
            <a:r>
              <a:rPr sz="900" spc="90" dirty="0">
                <a:solidFill>
                  <a:srgbClr val="0000FF"/>
                </a:solidFill>
                <a:latin typeface="Cambria"/>
                <a:cs typeface="Cambria"/>
              </a:rPr>
              <a:t> </a:t>
            </a:r>
            <a:r>
              <a:rPr sz="900" dirty="0">
                <a:latin typeface="Tahoma"/>
                <a:cs typeface="Tahoma"/>
              </a:rPr>
              <a:t>qui</a:t>
            </a:r>
            <a:r>
              <a:rPr sz="900" spc="-1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effectue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les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spc="-20" dirty="0">
                <a:latin typeface="Tahoma"/>
                <a:cs typeface="Tahoma"/>
              </a:rPr>
              <a:t>opérations</a:t>
            </a:r>
            <a:r>
              <a:rPr sz="900" spc="10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(addition, </a:t>
            </a:r>
            <a:r>
              <a:rPr sz="900" spc="-20" dirty="0">
                <a:latin typeface="Tahoma"/>
                <a:cs typeface="Tahoma"/>
              </a:rPr>
              <a:t>soustraction,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comparaison,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30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.) sur</a:t>
            </a:r>
            <a:r>
              <a:rPr sz="900" spc="-10" dirty="0">
                <a:latin typeface="Tahoma"/>
                <a:cs typeface="Tahoma"/>
              </a:rPr>
              <a:t> les</a:t>
            </a:r>
            <a:r>
              <a:rPr sz="900" spc="-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données.</a:t>
            </a:r>
            <a:endParaRPr sz="900">
              <a:latin typeface="Tahoma"/>
              <a:cs typeface="Tahoma"/>
            </a:endParaRPr>
          </a:p>
          <a:p>
            <a:pPr marL="12700" marR="208279">
              <a:lnSpc>
                <a:spcPts val="1100"/>
              </a:lnSpc>
              <a:spcBef>
                <a:spcPts val="30"/>
              </a:spcBef>
            </a:pPr>
            <a:r>
              <a:rPr sz="900" dirty="0">
                <a:latin typeface="Tahoma"/>
                <a:cs typeface="Tahoma"/>
              </a:rPr>
              <a:t>L’</a:t>
            </a:r>
            <a:r>
              <a:rPr sz="900" dirty="0">
                <a:solidFill>
                  <a:srgbClr val="0000FF"/>
                </a:solidFill>
                <a:latin typeface="Tahoma"/>
                <a:cs typeface="Tahoma"/>
              </a:rPr>
              <a:t>unité</a:t>
            </a:r>
            <a:r>
              <a:rPr sz="900" spc="-5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0000FF"/>
                </a:solidFill>
                <a:latin typeface="Tahoma"/>
                <a:cs typeface="Tahoma"/>
              </a:rPr>
              <a:t>de</a:t>
            </a:r>
            <a:r>
              <a:rPr sz="900" spc="-3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0000FF"/>
                </a:solidFill>
                <a:latin typeface="Tahoma"/>
                <a:cs typeface="Tahoma"/>
              </a:rPr>
              <a:t>contrôle</a:t>
            </a:r>
            <a:r>
              <a:rPr sz="900" spc="-3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qui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est</a:t>
            </a:r>
            <a:r>
              <a:rPr sz="900" spc="-30" dirty="0">
                <a:latin typeface="Tahoma"/>
                <a:cs typeface="Tahoma"/>
              </a:rPr>
              <a:t> chargé </a:t>
            </a:r>
            <a:r>
              <a:rPr sz="900" spc="-10" dirty="0">
                <a:latin typeface="Tahoma"/>
                <a:cs typeface="Tahoma"/>
              </a:rPr>
              <a:t>de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la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spc="-20" dirty="0">
                <a:latin typeface="Tahoma"/>
                <a:cs typeface="Tahoma"/>
              </a:rPr>
              <a:t>gestion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de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l’ordre</a:t>
            </a:r>
            <a:r>
              <a:rPr sz="900" spc="-15" dirty="0">
                <a:latin typeface="Tahoma"/>
                <a:cs typeface="Tahoma"/>
              </a:rPr>
              <a:t> </a:t>
            </a:r>
            <a:r>
              <a:rPr sz="900" spc="-40" dirty="0">
                <a:latin typeface="Tahoma"/>
                <a:cs typeface="Tahoma"/>
              </a:rPr>
              <a:t>des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opérations (séquençage)</a:t>
            </a:r>
            <a:endParaRPr sz="9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856869"/>
            <a:ext cx="4513580" cy="2220595"/>
            <a:chOff x="75688" y="856869"/>
            <a:chExt cx="4513580" cy="2220595"/>
          </a:xfrm>
        </p:grpSpPr>
        <p:sp>
          <p:nvSpPr>
            <p:cNvPr id="5" name="object 5"/>
            <p:cNvSpPr/>
            <p:nvPr/>
          </p:nvSpPr>
          <p:spPr>
            <a:xfrm>
              <a:off x="75689" y="856869"/>
              <a:ext cx="4457065" cy="187960"/>
            </a:xfrm>
            <a:custGeom>
              <a:avLst/>
              <a:gdLst/>
              <a:ahLst/>
              <a:cxnLst/>
              <a:rect l="l" t="t" r="r" b="b"/>
              <a:pathLst>
                <a:path w="4457065" h="187959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87820"/>
                  </a:lnTo>
                  <a:lnTo>
                    <a:pt x="4456610" y="187820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031621"/>
              <a:ext cx="4457065" cy="5080"/>
            </a:xfrm>
            <a:custGeom>
              <a:avLst/>
              <a:gdLst/>
              <a:ahLst/>
              <a:cxnLst/>
              <a:rect l="l" t="t" r="r" b="b"/>
              <a:pathLst>
                <a:path w="4457065" h="5080">
                  <a:moveTo>
                    <a:pt x="0" y="4953"/>
                  </a:moveTo>
                  <a:lnTo>
                    <a:pt x="4456941" y="4953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4953"/>
                  </a:lnTo>
                  <a:close/>
                </a:path>
              </a:pathLst>
            </a:custGeom>
            <a:solidFill>
              <a:srgbClr val="B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033399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A2D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039749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65B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04609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1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052448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D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052360"/>
              <a:ext cx="4457065" cy="30480"/>
            </a:xfrm>
            <a:custGeom>
              <a:avLst/>
              <a:gdLst/>
              <a:ahLst/>
              <a:cxnLst/>
              <a:rect l="l" t="t" r="r" b="b"/>
              <a:pathLst>
                <a:path w="4457065" h="30480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073"/>
                  </a:lnTo>
                  <a:lnTo>
                    <a:pt x="4456938" y="30073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964590"/>
              <a:ext cx="112713" cy="11271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951890"/>
              <a:ext cx="125412" cy="12541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3007753"/>
              <a:ext cx="4304665" cy="18415"/>
            </a:xfrm>
            <a:custGeom>
              <a:avLst/>
              <a:gdLst/>
              <a:ahLst/>
              <a:cxnLst/>
              <a:rect l="l" t="t" r="r" b="b"/>
              <a:pathLst>
                <a:path w="4304665" h="18414">
                  <a:moveTo>
                    <a:pt x="4304525" y="0"/>
                  </a:moveTo>
                  <a:lnTo>
                    <a:pt x="0" y="0"/>
                  </a:lnTo>
                  <a:lnTo>
                    <a:pt x="0" y="2082"/>
                  </a:lnTo>
                  <a:lnTo>
                    <a:pt x="0" y="5257"/>
                  </a:lnTo>
                  <a:lnTo>
                    <a:pt x="0" y="8432"/>
                  </a:lnTo>
                  <a:lnTo>
                    <a:pt x="0" y="11607"/>
                  </a:lnTo>
                  <a:lnTo>
                    <a:pt x="0" y="17957"/>
                  </a:lnTo>
                  <a:lnTo>
                    <a:pt x="4304525" y="17957"/>
                  </a:lnTo>
                  <a:lnTo>
                    <a:pt x="4304525" y="11607"/>
                  </a:lnTo>
                  <a:lnTo>
                    <a:pt x="4304525" y="8432"/>
                  </a:lnTo>
                  <a:lnTo>
                    <a:pt x="4304525" y="5257"/>
                  </a:lnTo>
                  <a:lnTo>
                    <a:pt x="4304525" y="2082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30225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30288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30352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30415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30479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305428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3060634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3066984"/>
              <a:ext cx="4304665" cy="5715"/>
            </a:xfrm>
            <a:custGeom>
              <a:avLst/>
              <a:gdLst/>
              <a:ahLst/>
              <a:cxnLst/>
              <a:rect l="l" t="t" r="r" b="b"/>
              <a:pathLst>
                <a:path w="4304665" h="5714">
                  <a:moveTo>
                    <a:pt x="0" y="5526"/>
                  </a:moveTo>
                  <a:lnTo>
                    <a:pt x="4304535" y="5526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526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900938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904113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907288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910463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913638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74"/>
                  </a:lnTo>
                  <a:lnTo>
                    <a:pt x="26936" y="11163"/>
                  </a:lnTo>
                  <a:lnTo>
                    <a:pt x="14825" y="2995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916813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919988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923163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926338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929513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932688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935863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939038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942213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9453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948563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945388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951623"/>
              <a:ext cx="6350" cy="2019300"/>
            </a:xfrm>
            <a:custGeom>
              <a:avLst/>
              <a:gdLst/>
              <a:ahLst/>
              <a:cxnLst/>
              <a:rect l="l" t="t" r="r" b="b"/>
              <a:pathLst>
                <a:path w="6350" h="2019300">
                  <a:moveTo>
                    <a:pt x="5727" y="0"/>
                  </a:moveTo>
                  <a:lnTo>
                    <a:pt x="0" y="0"/>
                  </a:lnTo>
                  <a:lnTo>
                    <a:pt x="0" y="2019300"/>
                  </a:lnTo>
                  <a:lnTo>
                    <a:pt x="5727" y="2019300"/>
                  </a:lnTo>
                  <a:lnTo>
                    <a:pt x="5727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7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25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8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35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0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4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9" y="951611"/>
              <a:ext cx="9525" cy="2019300"/>
            </a:xfrm>
            <a:custGeom>
              <a:avLst/>
              <a:gdLst/>
              <a:ahLst/>
              <a:cxnLst/>
              <a:rect l="l" t="t" r="r" b="b"/>
              <a:pathLst>
                <a:path w="9525" h="2019300">
                  <a:moveTo>
                    <a:pt x="0" y="2019299"/>
                  </a:moveTo>
                  <a:lnTo>
                    <a:pt x="9524" y="2019299"/>
                  </a:lnTo>
                  <a:lnTo>
                    <a:pt x="9524" y="0"/>
                  </a:lnTo>
                  <a:lnTo>
                    <a:pt x="0" y="0"/>
                  </a:lnTo>
                  <a:lnTo>
                    <a:pt x="0" y="201929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54" y="951611"/>
              <a:ext cx="5080" cy="2019300"/>
            </a:xfrm>
            <a:custGeom>
              <a:avLst/>
              <a:gdLst/>
              <a:ahLst/>
              <a:cxnLst/>
              <a:rect l="l" t="t" r="r" b="b"/>
              <a:pathLst>
                <a:path w="5079" h="2019300">
                  <a:moveTo>
                    <a:pt x="5075" y="0"/>
                  </a:moveTo>
                  <a:lnTo>
                    <a:pt x="0" y="0"/>
                  </a:lnTo>
                  <a:lnTo>
                    <a:pt x="0" y="2019300"/>
                  </a:lnTo>
                  <a:lnTo>
                    <a:pt x="5075" y="2019300"/>
                  </a:lnTo>
                  <a:lnTo>
                    <a:pt x="507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076159"/>
              <a:ext cx="4457065" cy="1945005"/>
            </a:xfrm>
            <a:custGeom>
              <a:avLst/>
              <a:gdLst/>
              <a:ahLst/>
              <a:cxnLst/>
              <a:rect l="l" t="t" r="r" b="b"/>
              <a:pathLst>
                <a:path w="4457065" h="1945005">
                  <a:moveTo>
                    <a:pt x="4456610" y="0"/>
                  </a:moveTo>
                  <a:lnTo>
                    <a:pt x="0" y="0"/>
                  </a:lnTo>
                  <a:lnTo>
                    <a:pt x="0" y="1893986"/>
                  </a:lnTo>
                  <a:lnTo>
                    <a:pt x="4009" y="1913711"/>
                  </a:lnTo>
                  <a:lnTo>
                    <a:pt x="14924" y="1929864"/>
                  </a:lnTo>
                  <a:lnTo>
                    <a:pt x="31079" y="1940778"/>
                  </a:lnTo>
                  <a:lnTo>
                    <a:pt x="50804" y="1944786"/>
                  </a:lnTo>
                  <a:lnTo>
                    <a:pt x="4405810" y="1944786"/>
                  </a:lnTo>
                  <a:lnTo>
                    <a:pt x="4425535" y="1940778"/>
                  </a:lnTo>
                  <a:lnTo>
                    <a:pt x="4441688" y="1929864"/>
                  </a:lnTo>
                  <a:lnTo>
                    <a:pt x="4452602" y="1913711"/>
                  </a:lnTo>
                  <a:lnTo>
                    <a:pt x="4456610" y="1893986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F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939038"/>
              <a:ext cx="0" cy="2050414"/>
            </a:xfrm>
            <a:custGeom>
              <a:avLst/>
              <a:gdLst/>
              <a:ahLst/>
              <a:cxnLst/>
              <a:rect l="l" t="t" r="r" b="b"/>
              <a:pathLst>
                <a:path h="2050414">
                  <a:moveTo>
                    <a:pt x="0" y="205015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9263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9136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900938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881888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120883"/>
              <a:ext cx="70717" cy="7072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600943"/>
              <a:ext cx="70717" cy="70726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113794" y="797092"/>
            <a:ext cx="4234815" cy="91059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Modèle</a:t>
            </a:r>
            <a:r>
              <a:rPr sz="1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2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Von</a:t>
            </a:r>
            <a:r>
              <a:rPr sz="12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Neumann</a:t>
            </a:r>
            <a:endParaRPr sz="1200">
              <a:latin typeface="Calibri"/>
              <a:cs typeface="Calibri"/>
            </a:endParaRPr>
          </a:p>
          <a:p>
            <a:pPr marL="265430" marR="5080">
              <a:lnSpc>
                <a:spcPct val="99500"/>
              </a:lnSpc>
              <a:spcBef>
                <a:spcPts val="254"/>
              </a:spcBef>
            </a:pPr>
            <a:r>
              <a:rPr sz="1000" spc="-20" dirty="0">
                <a:latin typeface="Tahoma"/>
                <a:cs typeface="Tahoma"/>
              </a:rPr>
              <a:t>Les</a:t>
            </a:r>
            <a:r>
              <a:rPr sz="1000" spc="-40" dirty="0">
                <a:latin typeface="Tahoma"/>
                <a:cs typeface="Tahoma"/>
              </a:rPr>
              <a:t> ordinateurs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modernes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sont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construits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autour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d’un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modèle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défini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par</a:t>
            </a:r>
            <a:r>
              <a:rPr sz="1000" spc="-25" dirty="0">
                <a:latin typeface="Tahoma"/>
                <a:cs typeface="Tahoma"/>
              </a:rPr>
              <a:t> le </a:t>
            </a:r>
            <a:r>
              <a:rPr sz="1000" spc="-35" dirty="0">
                <a:latin typeface="Tahoma"/>
                <a:cs typeface="Tahoma"/>
              </a:rPr>
              <a:t>mathématicien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John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Von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Neumann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en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1945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appelé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FF"/>
                </a:solidFill>
                <a:latin typeface="Tahoma"/>
                <a:cs typeface="Tahoma"/>
              </a:rPr>
              <a:t>Architecture</a:t>
            </a:r>
            <a:r>
              <a:rPr sz="1000" spc="-1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FF"/>
                </a:solidFill>
                <a:latin typeface="Tahoma"/>
                <a:cs typeface="Tahoma"/>
              </a:rPr>
              <a:t>de</a:t>
            </a:r>
            <a:r>
              <a:rPr sz="1000" spc="-25" dirty="0">
                <a:solidFill>
                  <a:srgbClr val="0000FF"/>
                </a:solidFill>
                <a:latin typeface="Tahoma"/>
                <a:cs typeface="Tahoma"/>
              </a:rPr>
              <a:t> Von </a:t>
            </a:r>
            <a:r>
              <a:rPr sz="1000" spc="-10" dirty="0">
                <a:solidFill>
                  <a:srgbClr val="0000FF"/>
                </a:solidFill>
                <a:latin typeface="Tahoma"/>
                <a:cs typeface="Tahoma"/>
              </a:rPr>
              <a:t>Neumann</a:t>
            </a:r>
            <a:r>
              <a:rPr sz="1000" spc="-10" dirty="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265430">
              <a:lnSpc>
                <a:spcPct val="100000"/>
              </a:lnSpc>
              <a:spcBef>
                <a:spcPts val="195"/>
              </a:spcBef>
            </a:pPr>
            <a:r>
              <a:rPr sz="1000" spc="-20" dirty="0">
                <a:latin typeface="Tahoma"/>
                <a:cs typeface="Tahoma"/>
              </a:rPr>
              <a:t>Dans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ce </a:t>
            </a:r>
            <a:r>
              <a:rPr sz="1000" spc="-35" dirty="0">
                <a:latin typeface="Tahoma"/>
                <a:cs typeface="Tahoma"/>
              </a:rPr>
              <a:t>modèle,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l’ordinateur </a:t>
            </a:r>
            <a:r>
              <a:rPr sz="1000" spc="-75" dirty="0">
                <a:latin typeface="Tahoma"/>
                <a:cs typeface="Tahoma"/>
              </a:rPr>
              <a:t>se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décompose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-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5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parties</a:t>
            </a:r>
            <a:r>
              <a:rPr sz="1000" spc="-25" dirty="0">
                <a:latin typeface="Tahoma"/>
                <a:cs typeface="Tahoma"/>
              </a:rPr>
              <a:t> distinctes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:</a:t>
            </a:r>
            <a:endParaRPr sz="1000">
              <a:latin typeface="Tahoma"/>
              <a:cs typeface="Tahoma"/>
            </a:endParaRPr>
          </a:p>
        </p:txBody>
      </p:sp>
      <p:pic>
        <p:nvPicPr>
          <p:cNvPr id="58" name="object 5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6277" y="1739866"/>
            <a:ext cx="123764" cy="123764"/>
          </a:xfrm>
          <a:prstGeom prst="rect">
            <a:avLst/>
          </a:prstGeom>
        </p:spPr>
      </p:pic>
      <p:sp>
        <p:nvSpPr>
          <p:cNvPr id="59" name="object 59"/>
          <p:cNvSpPr txBox="1"/>
          <p:nvPr/>
        </p:nvSpPr>
        <p:spPr>
          <a:xfrm>
            <a:off x="488657" y="1740213"/>
            <a:ext cx="5905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0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500">
              <a:latin typeface="Trebuchet MS"/>
              <a:cs typeface="Trebuchet MS"/>
            </a:endParaRPr>
          </a:p>
        </p:txBody>
      </p:sp>
      <p:pic>
        <p:nvPicPr>
          <p:cNvPr id="60" name="object 6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56277" y="2017234"/>
            <a:ext cx="123764" cy="123764"/>
          </a:xfrm>
          <a:prstGeom prst="rect">
            <a:avLst/>
          </a:prstGeom>
        </p:spPr>
      </p:pic>
      <p:sp>
        <p:nvSpPr>
          <p:cNvPr id="61" name="object 61"/>
          <p:cNvSpPr txBox="1"/>
          <p:nvPr/>
        </p:nvSpPr>
        <p:spPr>
          <a:xfrm>
            <a:off x="488657" y="2017581"/>
            <a:ext cx="5905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500">
              <a:latin typeface="Trebuchet MS"/>
              <a:cs typeface="Trebuchet MS"/>
            </a:endParaRPr>
          </a:p>
        </p:txBody>
      </p:sp>
      <p:pic>
        <p:nvPicPr>
          <p:cNvPr id="62" name="object 6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6277" y="2296129"/>
            <a:ext cx="123764" cy="123760"/>
          </a:xfrm>
          <a:prstGeom prst="rect">
            <a:avLst/>
          </a:prstGeom>
        </p:spPr>
      </p:pic>
      <p:sp>
        <p:nvSpPr>
          <p:cNvPr id="63" name="object 63"/>
          <p:cNvSpPr txBox="1"/>
          <p:nvPr/>
        </p:nvSpPr>
        <p:spPr>
          <a:xfrm>
            <a:off x="488657" y="2296476"/>
            <a:ext cx="5905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0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endParaRPr sz="500">
              <a:latin typeface="Trebuchet MS"/>
              <a:cs typeface="Trebuchet MS"/>
            </a:endParaRPr>
          </a:p>
        </p:txBody>
      </p:sp>
      <p:pic>
        <p:nvPicPr>
          <p:cNvPr id="64" name="object 6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56277" y="2575018"/>
            <a:ext cx="123764" cy="123764"/>
          </a:xfrm>
          <a:prstGeom prst="rect">
            <a:avLst/>
          </a:prstGeom>
        </p:spPr>
      </p:pic>
      <p:sp>
        <p:nvSpPr>
          <p:cNvPr id="65" name="object 65"/>
          <p:cNvSpPr txBox="1"/>
          <p:nvPr/>
        </p:nvSpPr>
        <p:spPr>
          <a:xfrm>
            <a:off x="488657" y="2575369"/>
            <a:ext cx="5905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0" dirty="0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endParaRPr sz="500">
              <a:latin typeface="Trebuchet MS"/>
              <a:cs typeface="Trebuchet MS"/>
            </a:endParaRPr>
          </a:p>
        </p:txBody>
      </p:sp>
      <p:pic>
        <p:nvPicPr>
          <p:cNvPr id="66" name="object 6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6277" y="2852389"/>
            <a:ext cx="123764" cy="123760"/>
          </a:xfrm>
          <a:prstGeom prst="rect">
            <a:avLst/>
          </a:prstGeom>
        </p:spPr>
      </p:pic>
      <p:sp>
        <p:nvSpPr>
          <p:cNvPr id="67" name="object 67"/>
          <p:cNvSpPr txBox="1"/>
          <p:nvPr/>
        </p:nvSpPr>
        <p:spPr>
          <a:xfrm>
            <a:off x="488657" y="2852735"/>
            <a:ext cx="5905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0" dirty="0">
                <a:solidFill>
                  <a:srgbClr val="FFFFFF"/>
                </a:solidFill>
                <a:latin typeface="Trebuchet MS"/>
                <a:cs typeface="Trebuchet MS"/>
              </a:rPr>
              <a:t>5</a:t>
            </a:r>
            <a:endParaRPr sz="500">
              <a:latin typeface="Trebuchet MS"/>
              <a:cs typeface="Trebuchet MS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19759" y="1707180"/>
            <a:ext cx="3767454" cy="1276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dirty="0">
                <a:latin typeface="Tahoma"/>
                <a:cs typeface="Tahoma"/>
              </a:rPr>
              <a:t>Les</a:t>
            </a:r>
            <a:r>
              <a:rPr sz="900" spc="-4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dispositifs</a:t>
            </a:r>
            <a:r>
              <a:rPr sz="900" spc="-20" dirty="0">
                <a:latin typeface="Tahoma"/>
                <a:cs typeface="Tahoma"/>
              </a:rPr>
              <a:t> d’</a:t>
            </a:r>
            <a:r>
              <a:rPr sz="900" spc="-20" dirty="0">
                <a:solidFill>
                  <a:srgbClr val="0000FF"/>
                </a:solidFill>
                <a:latin typeface="Tahoma"/>
                <a:cs typeface="Tahoma"/>
              </a:rPr>
              <a:t>entrée</a:t>
            </a:r>
            <a:r>
              <a:rPr sz="900" spc="-3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des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spc="-40" dirty="0">
                <a:latin typeface="Tahoma"/>
                <a:cs typeface="Tahoma"/>
              </a:rPr>
              <a:t>données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(ex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: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clavier, </a:t>
            </a:r>
            <a:r>
              <a:rPr sz="900" spc="-20" dirty="0">
                <a:latin typeface="Tahoma"/>
                <a:cs typeface="Tahoma"/>
              </a:rPr>
              <a:t>souris,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spc="-20" dirty="0">
                <a:latin typeface="Tahoma"/>
                <a:cs typeface="Tahoma"/>
              </a:rPr>
              <a:t>écran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tactile,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réseau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2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2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.),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dirty="0">
                <a:latin typeface="Tahoma"/>
                <a:cs typeface="Tahoma"/>
              </a:rPr>
              <a:t>La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0000FF"/>
                </a:solidFill>
                <a:latin typeface="Tahoma"/>
                <a:cs typeface="Tahoma"/>
              </a:rPr>
              <a:t>mémoire</a:t>
            </a:r>
            <a:r>
              <a:rPr sz="900" spc="-1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qui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stocke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les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spc="-35" dirty="0">
                <a:latin typeface="Tahoma"/>
                <a:cs typeface="Tahoma"/>
              </a:rPr>
              <a:t>données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et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les</a:t>
            </a:r>
            <a:r>
              <a:rPr sz="900" spc="-20" dirty="0">
                <a:latin typeface="Tahoma"/>
                <a:cs typeface="Tahoma"/>
              </a:rPr>
              <a:t> </a:t>
            </a:r>
            <a:r>
              <a:rPr sz="900" spc="-35" dirty="0">
                <a:latin typeface="Tahoma"/>
                <a:cs typeface="Tahoma"/>
              </a:rPr>
              <a:t>programmes</a:t>
            </a:r>
            <a:r>
              <a:rPr sz="900" spc="-2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(ex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:</a:t>
            </a:r>
            <a:r>
              <a:rPr sz="900" spc="-40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mémoire</a:t>
            </a:r>
            <a:r>
              <a:rPr sz="900" spc="-10" dirty="0">
                <a:latin typeface="Tahoma"/>
                <a:cs typeface="Tahoma"/>
              </a:rPr>
              <a:t> cache,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dirty="0">
                <a:latin typeface="Cambria"/>
                <a:cs typeface="Cambria"/>
              </a:rPr>
              <a:t>ram</a:t>
            </a:r>
            <a:r>
              <a:rPr sz="900" dirty="0">
                <a:latin typeface="Tahoma"/>
                <a:cs typeface="Tahoma"/>
              </a:rPr>
              <a:t>,</a:t>
            </a:r>
            <a:r>
              <a:rPr sz="900" spc="114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8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80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.)</a:t>
            </a:r>
            <a:endParaRPr sz="900">
              <a:latin typeface="Tahoma"/>
              <a:cs typeface="Tahoma"/>
            </a:endParaRPr>
          </a:p>
          <a:p>
            <a:pPr marL="12700" marR="174625">
              <a:lnSpc>
                <a:spcPct val="101099"/>
              </a:lnSpc>
              <a:spcBef>
                <a:spcPts val="10"/>
              </a:spcBef>
            </a:pPr>
            <a:r>
              <a:rPr sz="900" dirty="0">
                <a:latin typeface="Tahoma"/>
                <a:cs typeface="Tahoma"/>
              </a:rPr>
              <a:t>L’</a:t>
            </a:r>
            <a:r>
              <a:rPr sz="900" dirty="0">
                <a:solidFill>
                  <a:srgbClr val="0000FF"/>
                </a:solidFill>
                <a:latin typeface="Tahoma"/>
                <a:cs typeface="Tahoma"/>
              </a:rPr>
              <a:t>unité</a:t>
            </a:r>
            <a:r>
              <a:rPr sz="900" spc="-1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0000FF"/>
                </a:solidFill>
                <a:latin typeface="Tahoma"/>
                <a:cs typeface="Tahoma"/>
              </a:rPr>
              <a:t>arithmétique</a:t>
            </a:r>
            <a:r>
              <a:rPr sz="900" spc="-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0000FF"/>
                </a:solidFill>
                <a:latin typeface="Tahoma"/>
                <a:cs typeface="Tahoma"/>
              </a:rPr>
              <a:t>et</a:t>
            </a:r>
            <a:r>
              <a:rPr sz="900" spc="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0000FF"/>
                </a:solidFill>
                <a:latin typeface="Tahoma"/>
                <a:cs typeface="Tahoma"/>
              </a:rPr>
              <a:t>logique</a:t>
            </a:r>
            <a:r>
              <a:rPr sz="900" spc="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spc="120" dirty="0">
                <a:solidFill>
                  <a:srgbClr val="0000FF"/>
                </a:solidFill>
                <a:latin typeface="Cambria"/>
                <a:cs typeface="Cambria"/>
              </a:rPr>
              <a:t>ual</a:t>
            </a:r>
            <a:r>
              <a:rPr sz="900" spc="90" dirty="0">
                <a:solidFill>
                  <a:srgbClr val="0000FF"/>
                </a:solidFill>
                <a:latin typeface="Cambria"/>
                <a:cs typeface="Cambria"/>
              </a:rPr>
              <a:t> </a:t>
            </a:r>
            <a:r>
              <a:rPr sz="900" dirty="0">
                <a:latin typeface="Tahoma"/>
                <a:cs typeface="Tahoma"/>
              </a:rPr>
              <a:t>qui</a:t>
            </a:r>
            <a:r>
              <a:rPr sz="900" spc="-1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effectue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les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spc="-20" dirty="0">
                <a:latin typeface="Tahoma"/>
                <a:cs typeface="Tahoma"/>
              </a:rPr>
              <a:t>opérations</a:t>
            </a:r>
            <a:r>
              <a:rPr sz="900" spc="10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(addition, </a:t>
            </a:r>
            <a:r>
              <a:rPr sz="900" spc="-20" dirty="0">
                <a:latin typeface="Tahoma"/>
                <a:cs typeface="Tahoma"/>
              </a:rPr>
              <a:t>soustraction,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comparaison,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30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.) sur</a:t>
            </a:r>
            <a:r>
              <a:rPr sz="900" spc="-10" dirty="0">
                <a:latin typeface="Tahoma"/>
                <a:cs typeface="Tahoma"/>
              </a:rPr>
              <a:t> les</a:t>
            </a:r>
            <a:r>
              <a:rPr sz="900" spc="-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données.</a:t>
            </a:r>
            <a:endParaRPr sz="900">
              <a:latin typeface="Tahoma"/>
              <a:cs typeface="Tahoma"/>
            </a:endParaRPr>
          </a:p>
          <a:p>
            <a:pPr marL="12700" marR="208279">
              <a:lnSpc>
                <a:spcPts val="1100"/>
              </a:lnSpc>
              <a:spcBef>
                <a:spcPts val="30"/>
              </a:spcBef>
            </a:pPr>
            <a:r>
              <a:rPr sz="900" dirty="0">
                <a:latin typeface="Tahoma"/>
                <a:cs typeface="Tahoma"/>
              </a:rPr>
              <a:t>L’</a:t>
            </a:r>
            <a:r>
              <a:rPr sz="900" dirty="0">
                <a:solidFill>
                  <a:srgbClr val="0000FF"/>
                </a:solidFill>
                <a:latin typeface="Tahoma"/>
                <a:cs typeface="Tahoma"/>
              </a:rPr>
              <a:t>unité</a:t>
            </a:r>
            <a:r>
              <a:rPr sz="900" spc="-5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0000FF"/>
                </a:solidFill>
                <a:latin typeface="Tahoma"/>
                <a:cs typeface="Tahoma"/>
              </a:rPr>
              <a:t>de</a:t>
            </a:r>
            <a:r>
              <a:rPr sz="900" spc="-3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0000FF"/>
                </a:solidFill>
                <a:latin typeface="Tahoma"/>
                <a:cs typeface="Tahoma"/>
              </a:rPr>
              <a:t>contrôle</a:t>
            </a:r>
            <a:r>
              <a:rPr sz="900" spc="-30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qui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est</a:t>
            </a:r>
            <a:r>
              <a:rPr sz="900" spc="-30" dirty="0">
                <a:latin typeface="Tahoma"/>
                <a:cs typeface="Tahoma"/>
              </a:rPr>
              <a:t> chargé </a:t>
            </a:r>
            <a:r>
              <a:rPr sz="900" spc="-10" dirty="0">
                <a:latin typeface="Tahoma"/>
                <a:cs typeface="Tahoma"/>
              </a:rPr>
              <a:t>de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la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spc="-20" dirty="0">
                <a:latin typeface="Tahoma"/>
                <a:cs typeface="Tahoma"/>
              </a:rPr>
              <a:t>gestion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de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l’ordre</a:t>
            </a:r>
            <a:r>
              <a:rPr sz="900" spc="-15" dirty="0">
                <a:latin typeface="Tahoma"/>
                <a:cs typeface="Tahoma"/>
              </a:rPr>
              <a:t> </a:t>
            </a:r>
            <a:r>
              <a:rPr sz="900" spc="-40" dirty="0">
                <a:latin typeface="Tahoma"/>
                <a:cs typeface="Tahoma"/>
              </a:rPr>
              <a:t>des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opérations (séquençage)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ts val="1055"/>
              </a:lnSpc>
            </a:pPr>
            <a:r>
              <a:rPr sz="900" dirty="0">
                <a:latin typeface="Tahoma"/>
                <a:cs typeface="Tahoma"/>
              </a:rPr>
              <a:t>Les</a:t>
            </a:r>
            <a:r>
              <a:rPr sz="900" spc="-7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dispositifs</a:t>
            </a:r>
            <a:r>
              <a:rPr sz="900" spc="-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de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0000FF"/>
                </a:solidFill>
                <a:latin typeface="Tahoma"/>
                <a:cs typeface="Tahoma"/>
              </a:rPr>
              <a:t>sortie</a:t>
            </a:r>
            <a:r>
              <a:rPr sz="900" spc="-2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des </a:t>
            </a:r>
            <a:r>
              <a:rPr sz="900" spc="-35" dirty="0">
                <a:latin typeface="Tahoma"/>
                <a:cs typeface="Tahoma"/>
              </a:rPr>
              <a:t>données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(ex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: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spc="-20" dirty="0">
                <a:latin typeface="Tahoma"/>
                <a:cs typeface="Tahoma"/>
              </a:rPr>
              <a:t>écran,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spc="-20" dirty="0">
                <a:latin typeface="Tahoma"/>
                <a:cs typeface="Tahoma"/>
              </a:rPr>
              <a:t>imprimante,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20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</a:t>
            </a:r>
            <a:r>
              <a:rPr sz="900" spc="-130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.)</a:t>
            </a:r>
            <a:endParaRPr sz="9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161669"/>
            <a:ext cx="4513580" cy="1457325"/>
            <a:chOff x="75688" y="1161669"/>
            <a:chExt cx="4513580" cy="1457325"/>
          </a:xfrm>
        </p:grpSpPr>
        <p:sp>
          <p:nvSpPr>
            <p:cNvPr id="5" name="object 5"/>
            <p:cNvSpPr/>
            <p:nvPr/>
          </p:nvSpPr>
          <p:spPr>
            <a:xfrm>
              <a:off x="75689" y="1161669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34785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718"/>
                  </a:moveTo>
                  <a:lnTo>
                    <a:pt x="4456941" y="5718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718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35039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35674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36309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36944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369352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581"/>
                  </a:lnTo>
                  <a:lnTo>
                    <a:pt x="4456938" y="30581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505867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493167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54928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828"/>
                  </a:lnTo>
                  <a:lnTo>
                    <a:pt x="0" y="5003"/>
                  </a:lnTo>
                  <a:lnTo>
                    <a:pt x="0" y="8178"/>
                  </a:lnTo>
                  <a:lnTo>
                    <a:pt x="0" y="11353"/>
                  </a:lnTo>
                  <a:lnTo>
                    <a:pt x="0" y="17703"/>
                  </a:lnTo>
                  <a:lnTo>
                    <a:pt x="4304525" y="17703"/>
                  </a:lnTo>
                  <a:lnTo>
                    <a:pt x="4304525" y="11353"/>
                  </a:lnTo>
                  <a:lnTo>
                    <a:pt x="4304525" y="8178"/>
                  </a:lnTo>
                  <a:lnTo>
                    <a:pt x="4304525" y="5003"/>
                  </a:lnTo>
                  <a:lnTo>
                    <a:pt x="4304525" y="1828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56381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57016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57651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58286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58921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59556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60191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608260"/>
              <a:ext cx="4304665" cy="6350"/>
            </a:xfrm>
            <a:custGeom>
              <a:avLst/>
              <a:gdLst/>
              <a:ahLst/>
              <a:cxnLst/>
              <a:rect l="l" t="t" r="r" b="b"/>
              <a:pathLst>
                <a:path w="4304665" h="6350">
                  <a:moveTo>
                    <a:pt x="0" y="5780"/>
                  </a:moveTo>
                  <a:lnTo>
                    <a:pt x="4304535" y="5780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78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207351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210526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213701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216876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220051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223226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226401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229576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232751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235926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239101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242276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245451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248626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25180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254976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25180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1257693"/>
              <a:ext cx="5715" cy="1254760"/>
            </a:xfrm>
            <a:custGeom>
              <a:avLst/>
              <a:gdLst/>
              <a:ahLst/>
              <a:cxnLst/>
              <a:rect l="l" t="t" r="r" b="b"/>
              <a:pathLst>
                <a:path w="5714" h="1254760">
                  <a:moveTo>
                    <a:pt x="5715" y="0"/>
                  </a:moveTo>
                  <a:lnTo>
                    <a:pt x="0" y="0"/>
                  </a:lnTo>
                  <a:lnTo>
                    <a:pt x="0" y="1254760"/>
                  </a:lnTo>
                  <a:lnTo>
                    <a:pt x="5715" y="125476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90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0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90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41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1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1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2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42" y="1257681"/>
              <a:ext cx="5715" cy="1254760"/>
            </a:xfrm>
            <a:custGeom>
              <a:avLst/>
              <a:gdLst/>
              <a:ahLst/>
              <a:cxnLst/>
              <a:rect l="l" t="t" r="r" b="b"/>
              <a:pathLst>
                <a:path w="5714" h="1254760">
                  <a:moveTo>
                    <a:pt x="5087" y="0"/>
                  </a:moveTo>
                  <a:lnTo>
                    <a:pt x="0" y="0"/>
                  </a:lnTo>
                  <a:lnTo>
                    <a:pt x="0" y="1254759"/>
                  </a:lnTo>
                  <a:lnTo>
                    <a:pt x="5087" y="1254759"/>
                  </a:lnTo>
                  <a:lnTo>
                    <a:pt x="508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393113"/>
              <a:ext cx="4457065" cy="1169670"/>
            </a:xfrm>
            <a:custGeom>
              <a:avLst/>
              <a:gdLst/>
              <a:ahLst/>
              <a:cxnLst/>
              <a:rect l="l" t="t" r="r" b="b"/>
              <a:pathLst>
                <a:path w="4457065" h="1169670">
                  <a:moveTo>
                    <a:pt x="4456610" y="0"/>
                  </a:moveTo>
                  <a:lnTo>
                    <a:pt x="0" y="0"/>
                  </a:lnTo>
                  <a:lnTo>
                    <a:pt x="0" y="1118309"/>
                  </a:lnTo>
                  <a:lnTo>
                    <a:pt x="4009" y="1138034"/>
                  </a:lnTo>
                  <a:lnTo>
                    <a:pt x="14924" y="1154187"/>
                  </a:lnTo>
                  <a:lnTo>
                    <a:pt x="31079" y="1165101"/>
                  </a:lnTo>
                  <a:lnTo>
                    <a:pt x="50804" y="1169109"/>
                  </a:lnTo>
                  <a:lnTo>
                    <a:pt x="4405810" y="1169109"/>
                  </a:lnTo>
                  <a:lnTo>
                    <a:pt x="4425535" y="1165101"/>
                  </a:lnTo>
                  <a:lnTo>
                    <a:pt x="4441688" y="1154187"/>
                  </a:lnTo>
                  <a:lnTo>
                    <a:pt x="4452602" y="1138034"/>
                  </a:lnTo>
                  <a:lnTo>
                    <a:pt x="4456610" y="1118309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245450"/>
              <a:ext cx="0" cy="1285240"/>
            </a:xfrm>
            <a:custGeom>
              <a:avLst/>
              <a:gdLst/>
              <a:ahLst/>
              <a:cxnLst/>
              <a:rect l="l" t="t" r="r" b="b"/>
              <a:pathLst>
                <a:path h="1285239">
                  <a:moveTo>
                    <a:pt x="0" y="12850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23275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22005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20735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188300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437887"/>
              <a:ext cx="70717" cy="70713"/>
            </a:xfrm>
            <a:prstGeom prst="rect">
              <a:avLst/>
            </a:prstGeom>
          </p:spPr>
        </p:pic>
      </p:grpSp>
      <p:sp>
        <p:nvSpPr>
          <p:cNvPr id="56" name="object 56"/>
          <p:cNvSpPr txBox="1"/>
          <p:nvPr/>
        </p:nvSpPr>
        <p:spPr>
          <a:xfrm>
            <a:off x="113794" y="1090615"/>
            <a:ext cx="4215130" cy="60452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Remarques</a:t>
            </a:r>
            <a:r>
              <a:rPr sz="12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6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  <a:p>
            <a:pPr marL="265430" marR="5080">
              <a:lnSpc>
                <a:spcPts val="1190"/>
              </a:lnSpc>
              <a:spcBef>
                <a:spcPts val="380"/>
              </a:spcBef>
            </a:pPr>
            <a:r>
              <a:rPr sz="1000" spc="-20" dirty="0">
                <a:latin typeface="Tahoma"/>
                <a:cs typeface="Tahoma"/>
              </a:rPr>
              <a:t>Dans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les</a:t>
            </a:r>
            <a:r>
              <a:rPr sz="1000" spc="-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ordinateurs </a:t>
            </a:r>
            <a:r>
              <a:rPr sz="1000" spc="-45" dirty="0">
                <a:latin typeface="Tahoma"/>
                <a:cs typeface="Tahoma"/>
              </a:rPr>
              <a:t>modernes,</a:t>
            </a:r>
            <a:r>
              <a:rPr sz="1000" spc="-25" dirty="0">
                <a:latin typeface="Tahoma"/>
                <a:cs typeface="Tahoma"/>
              </a:rPr>
              <a:t> </a:t>
            </a:r>
            <a:r>
              <a:rPr sz="1000" spc="95" dirty="0">
                <a:latin typeface="Tahoma"/>
                <a:cs typeface="Tahoma"/>
              </a:rPr>
              <a:t>l’</a:t>
            </a:r>
            <a:r>
              <a:rPr sz="1000" spc="95" dirty="0">
                <a:latin typeface="Cambria"/>
                <a:cs typeface="Cambria"/>
              </a:rPr>
              <a:t>ual</a:t>
            </a:r>
            <a:r>
              <a:rPr sz="1000" spc="60" dirty="0">
                <a:latin typeface="Cambria"/>
                <a:cs typeface="Cambria"/>
              </a:rPr>
              <a:t> </a:t>
            </a:r>
            <a:r>
              <a:rPr sz="1000" dirty="0">
                <a:latin typeface="Tahoma"/>
                <a:cs typeface="Tahoma"/>
              </a:rPr>
              <a:t>et</a:t>
            </a:r>
            <a:r>
              <a:rPr sz="1000" spc="-3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l’unité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de</a:t>
            </a:r>
            <a:r>
              <a:rPr sz="1000" spc="-25" dirty="0">
                <a:latin typeface="Tahoma"/>
                <a:cs typeface="Tahoma"/>
              </a:rPr>
              <a:t> contrôle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sont</a:t>
            </a:r>
            <a:r>
              <a:rPr sz="1000" spc="-35" dirty="0">
                <a:latin typeface="Tahoma"/>
                <a:cs typeface="Tahoma"/>
              </a:rPr>
              <a:t> regroupés </a:t>
            </a:r>
            <a:r>
              <a:rPr sz="1000" spc="-50" dirty="0">
                <a:latin typeface="Tahoma"/>
                <a:cs typeface="Tahoma"/>
              </a:rPr>
              <a:t>dans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le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processeur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dirty="0">
                <a:latin typeface="Cambria"/>
                <a:cs typeface="Cambria"/>
              </a:rPr>
              <a:t>cpu</a:t>
            </a:r>
            <a:r>
              <a:rPr sz="1000" spc="114" dirty="0">
                <a:latin typeface="Cambria"/>
                <a:cs typeface="Cambria"/>
              </a:rPr>
              <a:t> </a:t>
            </a:r>
            <a:r>
              <a:rPr sz="1000" spc="-20" dirty="0">
                <a:latin typeface="Tahoma"/>
                <a:cs typeface="Tahoma"/>
              </a:rPr>
              <a:t>pour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Central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Processing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Unit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en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anglais)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861" y="213131"/>
            <a:ext cx="311150" cy="208915"/>
          </a:xfrm>
          <a:prstGeom prst="rect">
            <a:avLst/>
          </a:prstGeom>
          <a:solidFill>
            <a:srgbClr val="3131B1"/>
          </a:solidFill>
          <a:ln w="7619">
            <a:solidFill>
              <a:srgbClr val="FEFEFE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605"/>
              </a:lnSpc>
            </a:pPr>
            <a:r>
              <a:rPr sz="1400" b="1" spc="-25" dirty="0">
                <a:solidFill>
                  <a:srgbClr val="FFF200"/>
                </a:solidFill>
                <a:latin typeface="Arial"/>
                <a:cs typeface="Arial"/>
              </a:rPr>
              <a:t>C4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Architecture</a:t>
            </a:r>
            <a:r>
              <a:rPr spc="75" dirty="0"/>
              <a:t> </a:t>
            </a:r>
            <a:r>
              <a:rPr dirty="0"/>
              <a:t>des</a:t>
            </a:r>
            <a:r>
              <a:rPr spc="80" dirty="0"/>
              <a:t> </a:t>
            </a:r>
            <a:r>
              <a:rPr spc="-10" dirty="0"/>
              <a:t>ordinateurs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688" y="1161669"/>
            <a:ext cx="4513580" cy="1457325"/>
            <a:chOff x="75688" y="1161669"/>
            <a:chExt cx="4513580" cy="1457325"/>
          </a:xfrm>
        </p:grpSpPr>
        <p:sp>
          <p:nvSpPr>
            <p:cNvPr id="5" name="object 5"/>
            <p:cNvSpPr/>
            <p:nvPr/>
          </p:nvSpPr>
          <p:spPr>
            <a:xfrm>
              <a:off x="75689" y="1161669"/>
              <a:ext cx="4457065" cy="198755"/>
            </a:xfrm>
            <a:custGeom>
              <a:avLst/>
              <a:gdLst/>
              <a:ahLst/>
              <a:cxnLst/>
              <a:rect l="l" t="t" r="r" b="b"/>
              <a:pathLst>
                <a:path w="4457065" h="198755">
                  <a:moveTo>
                    <a:pt x="4405810" y="0"/>
                  </a:moveTo>
                  <a:lnTo>
                    <a:pt x="50804" y="0"/>
                  </a:lnTo>
                  <a:lnTo>
                    <a:pt x="31079" y="4008"/>
                  </a:lnTo>
                  <a:lnTo>
                    <a:pt x="14924" y="14922"/>
                  </a:lnTo>
                  <a:lnTo>
                    <a:pt x="4009" y="31075"/>
                  </a:lnTo>
                  <a:lnTo>
                    <a:pt x="0" y="50800"/>
                  </a:lnTo>
                  <a:lnTo>
                    <a:pt x="0" y="198361"/>
                  </a:lnTo>
                  <a:lnTo>
                    <a:pt x="4456610" y="198361"/>
                  </a:lnTo>
                  <a:lnTo>
                    <a:pt x="4456610" y="50800"/>
                  </a:lnTo>
                  <a:lnTo>
                    <a:pt x="4452602" y="31075"/>
                  </a:lnTo>
                  <a:lnTo>
                    <a:pt x="4441688" y="14922"/>
                  </a:lnTo>
                  <a:lnTo>
                    <a:pt x="4425535" y="4008"/>
                  </a:lnTo>
                  <a:lnTo>
                    <a:pt x="4405810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688" y="1347851"/>
              <a:ext cx="4457065" cy="5715"/>
            </a:xfrm>
            <a:custGeom>
              <a:avLst/>
              <a:gdLst/>
              <a:ahLst/>
              <a:cxnLst/>
              <a:rect l="l" t="t" r="r" b="b"/>
              <a:pathLst>
                <a:path w="4457065" h="5715">
                  <a:moveTo>
                    <a:pt x="0" y="5718"/>
                  </a:moveTo>
                  <a:lnTo>
                    <a:pt x="4456941" y="5718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5718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688" y="135039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4D4D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688" y="135674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7474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5688" y="136309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688" y="1369444"/>
              <a:ext cx="4457065" cy="9525"/>
            </a:xfrm>
            <a:custGeom>
              <a:avLst/>
              <a:gdLst/>
              <a:ahLst/>
              <a:cxnLst/>
              <a:rect l="l" t="t" r="r" b="b"/>
              <a:pathLst>
                <a:path w="4457065" h="9525">
                  <a:moveTo>
                    <a:pt x="0" y="9524"/>
                  </a:moveTo>
                  <a:lnTo>
                    <a:pt x="4456941" y="9524"/>
                  </a:lnTo>
                  <a:lnTo>
                    <a:pt x="4456941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2C2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679" y="1369352"/>
              <a:ext cx="4457065" cy="31115"/>
            </a:xfrm>
            <a:custGeom>
              <a:avLst/>
              <a:gdLst/>
              <a:ahLst/>
              <a:cxnLst/>
              <a:rect l="l" t="t" r="r" b="b"/>
              <a:pathLst>
                <a:path w="4457065" h="31115">
                  <a:moveTo>
                    <a:pt x="445693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9525"/>
                  </a:lnTo>
                  <a:lnTo>
                    <a:pt x="0" y="30581"/>
                  </a:lnTo>
                  <a:lnTo>
                    <a:pt x="4456938" y="30581"/>
                  </a:lnTo>
                  <a:lnTo>
                    <a:pt x="4456938" y="6350"/>
                  </a:lnTo>
                  <a:lnTo>
                    <a:pt x="4456938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937" y="2505867"/>
              <a:ext cx="112713" cy="11271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3243" y="2493167"/>
              <a:ext cx="125412" cy="12541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7292" y="2549283"/>
              <a:ext cx="4304665" cy="17780"/>
            </a:xfrm>
            <a:custGeom>
              <a:avLst/>
              <a:gdLst/>
              <a:ahLst/>
              <a:cxnLst/>
              <a:rect l="l" t="t" r="r" b="b"/>
              <a:pathLst>
                <a:path w="4304665" h="17780">
                  <a:moveTo>
                    <a:pt x="4304525" y="0"/>
                  </a:moveTo>
                  <a:lnTo>
                    <a:pt x="0" y="0"/>
                  </a:lnTo>
                  <a:lnTo>
                    <a:pt x="0" y="1828"/>
                  </a:lnTo>
                  <a:lnTo>
                    <a:pt x="0" y="5003"/>
                  </a:lnTo>
                  <a:lnTo>
                    <a:pt x="0" y="8178"/>
                  </a:lnTo>
                  <a:lnTo>
                    <a:pt x="0" y="11353"/>
                  </a:lnTo>
                  <a:lnTo>
                    <a:pt x="0" y="17703"/>
                  </a:lnTo>
                  <a:lnTo>
                    <a:pt x="4304525" y="17703"/>
                  </a:lnTo>
                  <a:lnTo>
                    <a:pt x="4304525" y="11353"/>
                  </a:lnTo>
                  <a:lnTo>
                    <a:pt x="4304525" y="8178"/>
                  </a:lnTo>
                  <a:lnTo>
                    <a:pt x="4304525" y="5003"/>
                  </a:lnTo>
                  <a:lnTo>
                    <a:pt x="4304525" y="1828"/>
                  </a:lnTo>
                  <a:lnTo>
                    <a:pt x="430452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7293" y="256381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7293" y="257016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77293" y="257651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293" y="258286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7293" y="2589211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7293" y="259556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293" y="2601910"/>
              <a:ext cx="4304665" cy="9525"/>
            </a:xfrm>
            <a:custGeom>
              <a:avLst/>
              <a:gdLst/>
              <a:ahLst/>
              <a:cxnLst/>
              <a:rect l="l" t="t" r="r" b="b"/>
              <a:pathLst>
                <a:path w="4304665" h="9525">
                  <a:moveTo>
                    <a:pt x="0" y="9524"/>
                  </a:moveTo>
                  <a:lnTo>
                    <a:pt x="4304535" y="9524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9524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293" y="2608260"/>
              <a:ext cx="4304665" cy="6350"/>
            </a:xfrm>
            <a:custGeom>
              <a:avLst/>
              <a:gdLst/>
              <a:ahLst/>
              <a:cxnLst/>
              <a:rect l="l" t="t" r="r" b="b"/>
              <a:pathLst>
                <a:path w="4304665" h="6350">
                  <a:moveTo>
                    <a:pt x="0" y="5780"/>
                  </a:moveTo>
                  <a:lnTo>
                    <a:pt x="4304535" y="5780"/>
                  </a:lnTo>
                  <a:lnTo>
                    <a:pt x="4304535" y="0"/>
                  </a:lnTo>
                  <a:lnTo>
                    <a:pt x="0" y="0"/>
                  </a:lnTo>
                  <a:lnTo>
                    <a:pt x="0" y="578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32299" y="1207351"/>
              <a:ext cx="50800" cy="101600"/>
            </a:xfrm>
            <a:custGeom>
              <a:avLst/>
              <a:gdLst/>
              <a:ahLst/>
              <a:cxnLst/>
              <a:rect l="l" t="t" r="r" b="b"/>
              <a:pathLst>
                <a:path w="50800" h="101600">
                  <a:moveTo>
                    <a:pt x="50799" y="50799"/>
                  </a:moveTo>
                  <a:lnTo>
                    <a:pt x="46807" y="31027"/>
                  </a:lnTo>
                  <a:lnTo>
                    <a:pt x="35920" y="14879"/>
                  </a:lnTo>
                  <a:lnTo>
                    <a:pt x="19772" y="3992"/>
                  </a:lnTo>
                  <a:lnTo>
                    <a:pt x="0" y="0"/>
                  </a:lnTo>
                </a:path>
                <a:path w="50800" h="101600">
                  <a:moveTo>
                    <a:pt x="0" y="101599"/>
                  </a:moveTo>
                  <a:lnTo>
                    <a:pt x="19772" y="97607"/>
                  </a:lnTo>
                  <a:lnTo>
                    <a:pt x="35920" y="86720"/>
                  </a:lnTo>
                  <a:lnTo>
                    <a:pt x="46807" y="70572"/>
                  </a:lnTo>
                  <a:lnTo>
                    <a:pt x="50799" y="50799"/>
                  </a:lnTo>
                </a:path>
              </a:pathLst>
            </a:custGeom>
            <a:ln w="111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32299" y="1210526"/>
              <a:ext cx="47625" cy="95250"/>
            </a:xfrm>
            <a:custGeom>
              <a:avLst/>
              <a:gdLst/>
              <a:ahLst/>
              <a:cxnLst/>
              <a:rect l="l" t="t" r="r" b="b"/>
              <a:pathLst>
                <a:path w="47625" h="95250">
                  <a:moveTo>
                    <a:pt x="47624" y="47624"/>
                  </a:moveTo>
                  <a:lnTo>
                    <a:pt x="43882" y="29087"/>
                  </a:lnTo>
                  <a:lnTo>
                    <a:pt x="33675" y="13949"/>
                  </a:lnTo>
                  <a:lnTo>
                    <a:pt x="18537" y="3742"/>
                  </a:lnTo>
                  <a:lnTo>
                    <a:pt x="0" y="0"/>
                  </a:lnTo>
                </a:path>
                <a:path w="47625" h="95250">
                  <a:moveTo>
                    <a:pt x="0" y="95249"/>
                  </a:moveTo>
                  <a:lnTo>
                    <a:pt x="18537" y="91507"/>
                  </a:lnTo>
                  <a:lnTo>
                    <a:pt x="33675" y="81300"/>
                  </a:lnTo>
                  <a:lnTo>
                    <a:pt x="43882" y="66162"/>
                  </a:lnTo>
                  <a:lnTo>
                    <a:pt x="47624" y="47624"/>
                  </a:lnTo>
                </a:path>
              </a:pathLst>
            </a:custGeom>
            <a:ln w="11112">
              <a:solidFill>
                <a:srgbClr val="F7F7F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32299" y="1213701"/>
              <a:ext cx="44450" cy="88900"/>
            </a:xfrm>
            <a:custGeom>
              <a:avLst/>
              <a:gdLst/>
              <a:ahLst/>
              <a:cxnLst/>
              <a:rect l="l" t="t" r="r" b="b"/>
              <a:pathLst>
                <a:path w="44450" h="88900">
                  <a:moveTo>
                    <a:pt x="44449" y="44449"/>
                  </a:moveTo>
                  <a:lnTo>
                    <a:pt x="40956" y="27148"/>
                  </a:lnTo>
                  <a:lnTo>
                    <a:pt x="31430" y="13019"/>
                  </a:lnTo>
                  <a:lnTo>
                    <a:pt x="17301" y="3493"/>
                  </a:lnTo>
                  <a:lnTo>
                    <a:pt x="0" y="0"/>
                  </a:lnTo>
                </a:path>
                <a:path w="44450" h="88900">
                  <a:moveTo>
                    <a:pt x="0" y="88899"/>
                  </a:moveTo>
                  <a:lnTo>
                    <a:pt x="17301" y="85406"/>
                  </a:lnTo>
                  <a:lnTo>
                    <a:pt x="31430" y="75880"/>
                  </a:lnTo>
                  <a:lnTo>
                    <a:pt x="40956" y="61751"/>
                  </a:lnTo>
                  <a:lnTo>
                    <a:pt x="44449" y="44449"/>
                  </a:lnTo>
                </a:path>
              </a:pathLst>
            </a:custGeom>
            <a:ln w="11112">
              <a:solidFill>
                <a:srgbClr val="F0F0F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32299" y="1216876"/>
              <a:ext cx="41275" cy="82550"/>
            </a:xfrm>
            <a:custGeom>
              <a:avLst/>
              <a:gdLst/>
              <a:ahLst/>
              <a:cxnLst/>
              <a:rect l="l" t="t" r="r" b="b"/>
              <a:pathLst>
                <a:path w="41275" h="82550">
                  <a:moveTo>
                    <a:pt x="41274" y="41274"/>
                  </a:moveTo>
                  <a:lnTo>
                    <a:pt x="38031" y="25208"/>
                  </a:lnTo>
                  <a:lnTo>
                    <a:pt x="29186" y="12088"/>
                  </a:lnTo>
                  <a:lnTo>
                    <a:pt x="16066" y="3243"/>
                  </a:lnTo>
                  <a:lnTo>
                    <a:pt x="0" y="0"/>
                  </a:lnTo>
                </a:path>
                <a:path w="41275" h="82550">
                  <a:moveTo>
                    <a:pt x="0" y="82549"/>
                  </a:moveTo>
                  <a:lnTo>
                    <a:pt x="16066" y="79306"/>
                  </a:lnTo>
                  <a:lnTo>
                    <a:pt x="29186" y="70461"/>
                  </a:lnTo>
                  <a:lnTo>
                    <a:pt x="38031" y="57341"/>
                  </a:lnTo>
                  <a:lnTo>
                    <a:pt x="41274" y="41274"/>
                  </a:lnTo>
                </a:path>
              </a:pathLst>
            </a:custGeom>
            <a:ln w="11112">
              <a:solidFill>
                <a:srgbClr val="E8E8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32299" y="1220051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099" y="38099"/>
                  </a:moveTo>
                  <a:lnTo>
                    <a:pt x="35104" y="23268"/>
                  </a:lnTo>
                  <a:lnTo>
                    <a:pt x="26936" y="11158"/>
                  </a:lnTo>
                  <a:lnTo>
                    <a:pt x="14825" y="2993"/>
                  </a:lnTo>
                  <a:lnTo>
                    <a:pt x="0" y="0"/>
                  </a:lnTo>
                </a:path>
                <a:path w="38100" h="76200">
                  <a:moveTo>
                    <a:pt x="0" y="76199"/>
                  </a:moveTo>
                  <a:lnTo>
                    <a:pt x="14825" y="73206"/>
                  </a:lnTo>
                  <a:lnTo>
                    <a:pt x="26936" y="65041"/>
                  </a:lnTo>
                  <a:lnTo>
                    <a:pt x="35104" y="52931"/>
                  </a:lnTo>
                  <a:lnTo>
                    <a:pt x="38099" y="38099"/>
                  </a:lnTo>
                </a:path>
              </a:pathLst>
            </a:custGeom>
            <a:ln w="11112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32299" y="1223226"/>
              <a:ext cx="34925" cy="69850"/>
            </a:xfrm>
            <a:custGeom>
              <a:avLst/>
              <a:gdLst/>
              <a:ahLst/>
              <a:cxnLst/>
              <a:rect l="l" t="t" r="r" b="b"/>
              <a:pathLst>
                <a:path w="34925" h="69850">
                  <a:moveTo>
                    <a:pt x="34924" y="34924"/>
                  </a:moveTo>
                  <a:lnTo>
                    <a:pt x="32180" y="21329"/>
                  </a:lnTo>
                  <a:lnTo>
                    <a:pt x="24696" y="10228"/>
                  </a:lnTo>
                  <a:lnTo>
                    <a:pt x="13595" y="2744"/>
                  </a:lnTo>
                  <a:lnTo>
                    <a:pt x="0" y="0"/>
                  </a:lnTo>
                </a:path>
                <a:path w="34925" h="69850">
                  <a:moveTo>
                    <a:pt x="0" y="69849"/>
                  </a:moveTo>
                  <a:lnTo>
                    <a:pt x="13595" y="67105"/>
                  </a:lnTo>
                  <a:lnTo>
                    <a:pt x="24696" y="59621"/>
                  </a:lnTo>
                  <a:lnTo>
                    <a:pt x="32180" y="48520"/>
                  </a:lnTo>
                  <a:lnTo>
                    <a:pt x="34924" y="34924"/>
                  </a:lnTo>
                </a:path>
              </a:pathLst>
            </a:custGeom>
            <a:ln w="11112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32299" y="1226401"/>
              <a:ext cx="31750" cy="63500"/>
            </a:xfrm>
            <a:custGeom>
              <a:avLst/>
              <a:gdLst/>
              <a:ahLst/>
              <a:cxnLst/>
              <a:rect l="l" t="t" r="r" b="b"/>
              <a:pathLst>
                <a:path w="31750" h="63500">
                  <a:moveTo>
                    <a:pt x="31749" y="31749"/>
                  </a:moveTo>
                  <a:lnTo>
                    <a:pt x="29253" y="19395"/>
                  </a:lnTo>
                  <a:lnTo>
                    <a:pt x="22447" y="9302"/>
                  </a:lnTo>
                  <a:lnTo>
                    <a:pt x="12354" y="2496"/>
                  </a:lnTo>
                  <a:lnTo>
                    <a:pt x="0" y="0"/>
                  </a:lnTo>
                </a:path>
                <a:path w="31750" h="63500">
                  <a:moveTo>
                    <a:pt x="0" y="63499"/>
                  </a:moveTo>
                  <a:lnTo>
                    <a:pt x="12354" y="61005"/>
                  </a:lnTo>
                  <a:lnTo>
                    <a:pt x="22447" y="54202"/>
                  </a:lnTo>
                  <a:lnTo>
                    <a:pt x="29253" y="44110"/>
                  </a:lnTo>
                  <a:lnTo>
                    <a:pt x="31749" y="31749"/>
                  </a:lnTo>
                </a:path>
              </a:pathLst>
            </a:custGeom>
            <a:ln w="11112">
              <a:solidFill>
                <a:srgbClr val="D2D2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532299" y="1229576"/>
              <a:ext cx="28575" cy="57150"/>
            </a:xfrm>
            <a:custGeom>
              <a:avLst/>
              <a:gdLst/>
              <a:ahLst/>
              <a:cxnLst/>
              <a:rect l="l" t="t" r="r" b="b"/>
              <a:pathLst>
                <a:path w="28575" h="57150">
                  <a:moveTo>
                    <a:pt x="28574" y="28574"/>
                  </a:moveTo>
                  <a:lnTo>
                    <a:pt x="26328" y="17455"/>
                  </a:lnTo>
                  <a:lnTo>
                    <a:pt x="20202" y="8372"/>
                  </a:lnTo>
                  <a:lnTo>
                    <a:pt x="11119" y="2246"/>
                  </a:lnTo>
                  <a:lnTo>
                    <a:pt x="0" y="0"/>
                  </a:lnTo>
                </a:path>
                <a:path w="28575" h="57150">
                  <a:moveTo>
                    <a:pt x="0" y="57149"/>
                  </a:moveTo>
                  <a:lnTo>
                    <a:pt x="11119" y="54905"/>
                  </a:lnTo>
                  <a:lnTo>
                    <a:pt x="20202" y="48782"/>
                  </a:lnTo>
                  <a:lnTo>
                    <a:pt x="26328" y="39699"/>
                  </a:lnTo>
                  <a:lnTo>
                    <a:pt x="28574" y="28574"/>
                  </a:lnTo>
                </a:path>
              </a:pathLst>
            </a:custGeom>
            <a:ln w="11112">
              <a:solidFill>
                <a:srgbClr val="CACA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32299" y="1232751"/>
              <a:ext cx="25400" cy="50800"/>
            </a:xfrm>
            <a:custGeom>
              <a:avLst/>
              <a:gdLst/>
              <a:ahLst/>
              <a:cxnLst/>
              <a:rect l="l" t="t" r="r" b="b"/>
              <a:pathLst>
                <a:path w="25400" h="50800">
                  <a:moveTo>
                    <a:pt x="25399" y="25399"/>
                  </a:moveTo>
                  <a:lnTo>
                    <a:pt x="23402" y="15516"/>
                  </a:lnTo>
                  <a:lnTo>
                    <a:pt x="17957" y="7442"/>
                  </a:lnTo>
                  <a:lnTo>
                    <a:pt x="9883" y="1997"/>
                  </a:lnTo>
                  <a:lnTo>
                    <a:pt x="0" y="0"/>
                  </a:lnTo>
                </a:path>
                <a:path w="25400" h="50800">
                  <a:moveTo>
                    <a:pt x="0" y="50799"/>
                  </a:moveTo>
                  <a:lnTo>
                    <a:pt x="9883" y="48802"/>
                  </a:lnTo>
                  <a:lnTo>
                    <a:pt x="17957" y="43357"/>
                  </a:lnTo>
                  <a:lnTo>
                    <a:pt x="23402" y="35283"/>
                  </a:lnTo>
                  <a:lnTo>
                    <a:pt x="25399" y="25399"/>
                  </a:lnTo>
                </a:path>
              </a:pathLst>
            </a:custGeom>
            <a:ln w="11112">
              <a:solidFill>
                <a:srgbClr val="C3C3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32299" y="1235926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2224" y="22224"/>
                  </a:moveTo>
                  <a:lnTo>
                    <a:pt x="20477" y="13576"/>
                  </a:lnTo>
                  <a:lnTo>
                    <a:pt x="15713" y="6511"/>
                  </a:lnTo>
                  <a:lnTo>
                    <a:pt x="8648" y="1747"/>
                  </a:lnTo>
                  <a:lnTo>
                    <a:pt x="0" y="0"/>
                  </a:lnTo>
                </a:path>
                <a:path w="22225" h="44450">
                  <a:moveTo>
                    <a:pt x="0" y="44449"/>
                  </a:moveTo>
                  <a:lnTo>
                    <a:pt x="8648" y="42704"/>
                  </a:lnTo>
                  <a:lnTo>
                    <a:pt x="15713" y="37942"/>
                  </a:lnTo>
                  <a:lnTo>
                    <a:pt x="20477" y="30878"/>
                  </a:lnTo>
                  <a:lnTo>
                    <a:pt x="22224" y="22224"/>
                  </a:lnTo>
                </a:path>
              </a:pathLst>
            </a:custGeom>
            <a:ln w="11112">
              <a:solidFill>
                <a:srgbClr val="BBBB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32299" y="1239101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9049" y="19049"/>
                  </a:moveTo>
                  <a:lnTo>
                    <a:pt x="17552" y="11637"/>
                  </a:lnTo>
                  <a:lnTo>
                    <a:pt x="13468" y="5581"/>
                  </a:lnTo>
                  <a:lnTo>
                    <a:pt x="7412" y="1497"/>
                  </a:lnTo>
                  <a:lnTo>
                    <a:pt x="0" y="0"/>
                  </a:lnTo>
                </a:path>
                <a:path w="19050" h="38100">
                  <a:moveTo>
                    <a:pt x="0" y="38099"/>
                  </a:moveTo>
                  <a:lnTo>
                    <a:pt x="7412" y="36602"/>
                  </a:lnTo>
                  <a:lnTo>
                    <a:pt x="13468" y="32518"/>
                  </a:lnTo>
                  <a:lnTo>
                    <a:pt x="17552" y="26462"/>
                  </a:lnTo>
                  <a:lnTo>
                    <a:pt x="19049" y="19049"/>
                  </a:lnTo>
                </a:path>
              </a:pathLst>
            </a:custGeom>
            <a:ln w="11112">
              <a:solidFill>
                <a:srgbClr val="B3B3B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32299" y="1242276"/>
              <a:ext cx="15875" cy="31750"/>
            </a:xfrm>
            <a:custGeom>
              <a:avLst/>
              <a:gdLst/>
              <a:ahLst/>
              <a:cxnLst/>
              <a:rect l="l" t="t" r="r" b="b"/>
              <a:pathLst>
                <a:path w="15875" h="31750">
                  <a:moveTo>
                    <a:pt x="15874" y="15874"/>
                  </a:moveTo>
                  <a:lnTo>
                    <a:pt x="15874" y="7111"/>
                  </a:lnTo>
                  <a:lnTo>
                    <a:pt x="8762" y="0"/>
                  </a:lnTo>
                  <a:lnTo>
                    <a:pt x="0" y="0"/>
                  </a:lnTo>
                </a:path>
                <a:path w="15875" h="31750">
                  <a:moveTo>
                    <a:pt x="0" y="31749"/>
                  </a:moveTo>
                  <a:lnTo>
                    <a:pt x="8762" y="31749"/>
                  </a:lnTo>
                  <a:lnTo>
                    <a:pt x="15874" y="24637"/>
                  </a:lnTo>
                  <a:lnTo>
                    <a:pt x="15874" y="15874"/>
                  </a:lnTo>
                </a:path>
              </a:pathLst>
            </a:custGeom>
            <a:ln w="11112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532299" y="1245451"/>
              <a:ext cx="12700" cy="25400"/>
            </a:xfrm>
            <a:custGeom>
              <a:avLst/>
              <a:gdLst/>
              <a:ahLst/>
              <a:cxnLst/>
              <a:rect l="l" t="t" r="r" b="b"/>
              <a:pathLst>
                <a:path w="12700" h="25400">
                  <a:moveTo>
                    <a:pt x="12699" y="12699"/>
                  </a:moveTo>
                  <a:lnTo>
                    <a:pt x="12699" y="5689"/>
                  </a:lnTo>
                  <a:lnTo>
                    <a:pt x="7010" y="0"/>
                  </a:lnTo>
                  <a:lnTo>
                    <a:pt x="0" y="0"/>
                  </a:lnTo>
                </a:path>
                <a:path w="12700" h="25400">
                  <a:moveTo>
                    <a:pt x="0" y="25399"/>
                  </a:moveTo>
                  <a:lnTo>
                    <a:pt x="7010" y="25399"/>
                  </a:lnTo>
                  <a:lnTo>
                    <a:pt x="12699" y="19710"/>
                  </a:lnTo>
                  <a:lnTo>
                    <a:pt x="12699" y="12699"/>
                  </a:lnTo>
                </a:path>
              </a:pathLst>
            </a:custGeom>
            <a:ln w="1111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32299" y="1248626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9525" h="19050">
                  <a:moveTo>
                    <a:pt x="9524" y="9524"/>
                  </a:moveTo>
                  <a:lnTo>
                    <a:pt x="9524" y="4267"/>
                  </a:lnTo>
                  <a:lnTo>
                    <a:pt x="5257" y="0"/>
                  </a:lnTo>
                  <a:lnTo>
                    <a:pt x="0" y="0"/>
                  </a:lnTo>
                </a:path>
                <a:path w="9525" h="19050">
                  <a:moveTo>
                    <a:pt x="0" y="19049"/>
                  </a:moveTo>
                  <a:lnTo>
                    <a:pt x="5257" y="19049"/>
                  </a:lnTo>
                  <a:lnTo>
                    <a:pt x="9524" y="14782"/>
                  </a:lnTo>
                  <a:lnTo>
                    <a:pt x="9524" y="9524"/>
                  </a:lnTo>
                </a:path>
              </a:pathLst>
            </a:custGeom>
            <a:ln w="11112">
              <a:solidFill>
                <a:srgbClr val="9D9D9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532299" y="125180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6349" y="6349"/>
                  </a:moveTo>
                  <a:lnTo>
                    <a:pt x="6349" y="2844"/>
                  </a:lnTo>
                  <a:lnTo>
                    <a:pt x="3505" y="0"/>
                  </a:lnTo>
                  <a:lnTo>
                    <a:pt x="0" y="0"/>
                  </a:lnTo>
                </a:path>
                <a:path w="6350" h="12700">
                  <a:moveTo>
                    <a:pt x="0" y="12699"/>
                  </a:moveTo>
                  <a:lnTo>
                    <a:pt x="3505" y="12699"/>
                  </a:lnTo>
                  <a:lnTo>
                    <a:pt x="6349" y="9855"/>
                  </a:lnTo>
                  <a:lnTo>
                    <a:pt x="6349" y="6349"/>
                  </a:lnTo>
                </a:path>
              </a:pathLst>
            </a:custGeom>
            <a:ln w="11112">
              <a:solidFill>
                <a:srgbClr val="9595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32299" y="1254976"/>
              <a:ext cx="3175" cy="6350"/>
            </a:xfrm>
            <a:custGeom>
              <a:avLst/>
              <a:gdLst/>
              <a:ahLst/>
              <a:cxnLst/>
              <a:rect l="l" t="t" r="r" b="b"/>
              <a:pathLst>
                <a:path w="3175" h="6350">
                  <a:moveTo>
                    <a:pt x="3174" y="3174"/>
                  </a:moveTo>
                  <a:lnTo>
                    <a:pt x="3174" y="1422"/>
                  </a:lnTo>
                  <a:lnTo>
                    <a:pt x="1752" y="0"/>
                  </a:lnTo>
                  <a:lnTo>
                    <a:pt x="0" y="0"/>
                  </a:lnTo>
                </a:path>
                <a:path w="3175" h="6350">
                  <a:moveTo>
                    <a:pt x="0" y="6349"/>
                  </a:moveTo>
                  <a:lnTo>
                    <a:pt x="1752" y="6349"/>
                  </a:lnTo>
                  <a:lnTo>
                    <a:pt x="3174" y="4927"/>
                  </a:lnTo>
                  <a:lnTo>
                    <a:pt x="3174" y="3174"/>
                  </a:lnTo>
                </a:path>
              </a:pathLst>
            </a:custGeom>
            <a:ln w="11112">
              <a:solidFill>
                <a:srgbClr val="8E8E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532299" y="1251801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6350" h="12700">
                  <a:moveTo>
                    <a:pt x="3505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3505" y="12699"/>
                  </a:lnTo>
                  <a:lnTo>
                    <a:pt x="6349" y="9855"/>
                  </a:lnTo>
                  <a:lnTo>
                    <a:pt x="6349" y="2844"/>
                  </a:lnTo>
                  <a:lnTo>
                    <a:pt x="350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531347" y="1257693"/>
              <a:ext cx="5715" cy="1254760"/>
            </a:xfrm>
            <a:custGeom>
              <a:avLst/>
              <a:gdLst/>
              <a:ahLst/>
              <a:cxnLst/>
              <a:rect l="l" t="t" r="r" b="b"/>
              <a:pathLst>
                <a:path w="5714" h="1254760">
                  <a:moveTo>
                    <a:pt x="5715" y="0"/>
                  </a:moveTo>
                  <a:lnTo>
                    <a:pt x="0" y="0"/>
                  </a:lnTo>
                  <a:lnTo>
                    <a:pt x="0" y="1254760"/>
                  </a:lnTo>
                  <a:lnTo>
                    <a:pt x="5715" y="1254760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3890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8D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540240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9B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46590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A9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552941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59291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65641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571992" y="1257681"/>
              <a:ext cx="9525" cy="1254760"/>
            </a:xfrm>
            <a:custGeom>
              <a:avLst/>
              <a:gdLst/>
              <a:ahLst/>
              <a:cxnLst/>
              <a:rect l="l" t="t" r="r" b="b"/>
              <a:pathLst>
                <a:path w="9525" h="1254760">
                  <a:moveTo>
                    <a:pt x="0" y="1254759"/>
                  </a:moveTo>
                  <a:lnTo>
                    <a:pt x="9525" y="125475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254759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578342" y="1257681"/>
              <a:ext cx="5715" cy="1254760"/>
            </a:xfrm>
            <a:custGeom>
              <a:avLst/>
              <a:gdLst/>
              <a:ahLst/>
              <a:cxnLst/>
              <a:rect l="l" t="t" r="r" b="b"/>
              <a:pathLst>
                <a:path w="5714" h="1254760">
                  <a:moveTo>
                    <a:pt x="5087" y="0"/>
                  </a:moveTo>
                  <a:lnTo>
                    <a:pt x="0" y="0"/>
                  </a:lnTo>
                  <a:lnTo>
                    <a:pt x="0" y="1254759"/>
                  </a:lnTo>
                  <a:lnTo>
                    <a:pt x="5087" y="1254759"/>
                  </a:lnTo>
                  <a:lnTo>
                    <a:pt x="508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689" y="1393113"/>
              <a:ext cx="4457065" cy="1169670"/>
            </a:xfrm>
            <a:custGeom>
              <a:avLst/>
              <a:gdLst/>
              <a:ahLst/>
              <a:cxnLst/>
              <a:rect l="l" t="t" r="r" b="b"/>
              <a:pathLst>
                <a:path w="4457065" h="1169670">
                  <a:moveTo>
                    <a:pt x="4456610" y="0"/>
                  </a:moveTo>
                  <a:lnTo>
                    <a:pt x="0" y="0"/>
                  </a:lnTo>
                  <a:lnTo>
                    <a:pt x="0" y="1118309"/>
                  </a:lnTo>
                  <a:lnTo>
                    <a:pt x="4009" y="1138034"/>
                  </a:lnTo>
                  <a:lnTo>
                    <a:pt x="14924" y="1154187"/>
                  </a:lnTo>
                  <a:lnTo>
                    <a:pt x="31079" y="1165101"/>
                  </a:lnTo>
                  <a:lnTo>
                    <a:pt x="50804" y="1169109"/>
                  </a:lnTo>
                  <a:lnTo>
                    <a:pt x="4405810" y="1169109"/>
                  </a:lnTo>
                  <a:lnTo>
                    <a:pt x="4425535" y="1165101"/>
                  </a:lnTo>
                  <a:lnTo>
                    <a:pt x="4441688" y="1154187"/>
                  </a:lnTo>
                  <a:lnTo>
                    <a:pt x="4452602" y="1138034"/>
                  </a:lnTo>
                  <a:lnTo>
                    <a:pt x="4456610" y="1118309"/>
                  </a:lnTo>
                  <a:lnTo>
                    <a:pt x="4456610" y="0"/>
                  </a:lnTo>
                  <a:close/>
                </a:path>
              </a:pathLst>
            </a:custGeom>
            <a:solidFill>
              <a:srgbClr val="E9E9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32299" y="1245450"/>
              <a:ext cx="0" cy="1285240"/>
            </a:xfrm>
            <a:custGeom>
              <a:avLst/>
              <a:gdLst/>
              <a:ahLst/>
              <a:cxnLst/>
              <a:rect l="l" t="t" r="r" b="b"/>
              <a:pathLst>
                <a:path h="1285239">
                  <a:moveTo>
                    <a:pt x="0" y="128502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532299" y="123275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532299" y="122005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532299" y="1207350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2299" y="1188300"/>
              <a:ext cx="0" cy="19050"/>
            </a:xfrm>
            <a:custGeom>
              <a:avLst/>
              <a:gdLst/>
              <a:ahLst/>
              <a:cxnLst/>
              <a:rect l="l" t="t" r="r" b="b"/>
              <a:pathLst>
                <a:path h="19050">
                  <a:moveTo>
                    <a:pt x="0" y="1905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478" y="1437887"/>
              <a:ext cx="70717" cy="70713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478" y="1779251"/>
              <a:ext cx="70717" cy="70726"/>
            </a:xfrm>
            <a:prstGeom prst="rect">
              <a:avLst/>
            </a:prstGeom>
          </p:spPr>
        </p:pic>
      </p:grpSp>
      <p:sp>
        <p:nvSpPr>
          <p:cNvPr id="57" name="object 5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216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pc="-25" dirty="0"/>
              <a:t>Remarques</a:t>
            </a:r>
            <a:r>
              <a:rPr spc="65" dirty="0"/>
              <a:t> </a:t>
            </a:r>
            <a:r>
              <a:rPr spc="-60" dirty="0"/>
              <a:t>:</a:t>
            </a:r>
          </a:p>
          <a:p>
            <a:pPr marL="265430" marR="87630">
              <a:lnSpc>
                <a:spcPts val="1190"/>
              </a:lnSpc>
              <a:spcBef>
                <a:spcPts val="380"/>
              </a:spcBef>
            </a:pP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Dans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les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ordinateurs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modernes,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95" dirty="0">
                <a:solidFill>
                  <a:srgbClr val="000000"/>
                </a:solidFill>
                <a:latin typeface="Tahoma"/>
                <a:cs typeface="Tahoma"/>
              </a:rPr>
              <a:t>l’</a:t>
            </a:r>
            <a:r>
              <a:rPr sz="1000" spc="95" dirty="0">
                <a:solidFill>
                  <a:srgbClr val="000000"/>
                </a:solidFill>
                <a:latin typeface="Cambria"/>
                <a:cs typeface="Cambria"/>
              </a:rPr>
              <a:t>ual</a:t>
            </a:r>
            <a:r>
              <a:rPr sz="1000" spc="6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et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l’unité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contrôle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sont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regroupés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dans</a:t>
            </a:r>
            <a:r>
              <a:rPr sz="1000" spc="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000000"/>
                </a:solidFill>
                <a:latin typeface="Tahoma"/>
                <a:cs typeface="Tahoma"/>
              </a:rPr>
              <a:t>processeur</a:t>
            </a:r>
            <a:r>
              <a:rPr sz="1000" spc="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(</a:t>
            </a:r>
            <a:r>
              <a:rPr sz="1000" dirty="0">
                <a:solidFill>
                  <a:srgbClr val="000000"/>
                </a:solidFill>
                <a:latin typeface="Cambria"/>
                <a:cs typeface="Cambria"/>
              </a:rPr>
              <a:t>cpu</a:t>
            </a:r>
            <a:r>
              <a:rPr sz="1000" spc="114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pour</a:t>
            </a:r>
            <a:r>
              <a:rPr sz="1000" spc="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Central</a:t>
            </a:r>
            <a:r>
              <a:rPr sz="1000" spc="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Processing</a:t>
            </a:r>
            <a:r>
              <a:rPr sz="1000" spc="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Unit</a:t>
            </a:r>
            <a:r>
              <a:rPr sz="1000" spc="1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en</a:t>
            </a:r>
            <a:r>
              <a:rPr sz="1000" spc="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anglais)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ct val="99500"/>
              </a:lnSpc>
              <a:spcBef>
                <a:spcPts val="265"/>
              </a:spcBef>
            </a:pP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Certains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periphériques</a:t>
            </a:r>
            <a:r>
              <a:rPr sz="1000" spc="-1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sont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à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la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fois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des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dispositifs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d’entrée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et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de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sortie.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Par </a:t>
            </a:r>
            <a:r>
              <a:rPr sz="1000" spc="-55" dirty="0">
                <a:solidFill>
                  <a:srgbClr val="000000"/>
                </a:solidFill>
                <a:latin typeface="Tahoma"/>
                <a:cs typeface="Tahoma"/>
              </a:rPr>
              <a:t>exemple,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le</a:t>
            </a:r>
            <a:r>
              <a:rPr sz="1000" spc="-4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disque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dur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car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on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peut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y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lire</a:t>
            </a:r>
            <a:r>
              <a:rPr sz="1000" spc="-35" dirty="0">
                <a:solidFill>
                  <a:srgbClr val="000000"/>
                </a:solidFill>
                <a:latin typeface="Tahoma"/>
                <a:cs typeface="Tahoma"/>
              </a:rPr>
              <a:t> (entrée)</a:t>
            </a:r>
            <a:r>
              <a:rPr sz="1000" spc="-2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000000"/>
                </a:solidFill>
                <a:latin typeface="Tahoma"/>
                <a:cs typeface="Tahoma"/>
              </a:rPr>
              <a:t>et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Tahoma"/>
                <a:cs typeface="Tahoma"/>
              </a:rPr>
              <a:t>écrire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(sortie)</a:t>
            </a:r>
            <a:r>
              <a:rPr sz="1000" spc="-40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Tahoma"/>
                <a:cs typeface="Tahoma"/>
              </a:rPr>
              <a:t>des </a:t>
            </a:r>
            <a:r>
              <a:rPr sz="1000" spc="-10" dirty="0">
                <a:solidFill>
                  <a:srgbClr val="000000"/>
                </a:solidFill>
                <a:latin typeface="Tahoma"/>
                <a:cs typeface="Tahoma"/>
              </a:rPr>
              <a:t>données.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2683</Words>
  <Application>Microsoft Office PowerPoint</Application>
  <PresentationFormat>Personnalisé</PresentationFormat>
  <Paragraphs>439</Paragraphs>
  <Slides>49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49</vt:i4>
      </vt:variant>
    </vt:vector>
  </HeadingPairs>
  <TitlesOfParts>
    <vt:vector size="56" baseType="lpstr">
      <vt:lpstr>Arial</vt:lpstr>
      <vt:lpstr>Calibri</vt:lpstr>
      <vt:lpstr>Cambria</vt:lpstr>
      <vt:lpstr>Tahoma</vt:lpstr>
      <vt:lpstr>Times New Roman</vt:lpstr>
      <vt:lpstr>Trebuchet MS</vt:lpstr>
      <vt:lpstr>Office Theme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Présentation PowerPoint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Présentation PowerPoint</vt:lpstr>
      <vt:lpstr>Architecture des ordinateurs</vt:lpstr>
      <vt:lpstr>Architecture des ordinateurs</vt:lpstr>
      <vt:lpstr>Présentation PowerPoint</vt:lpstr>
      <vt:lpstr>Architecture des ordinateurs</vt:lpstr>
      <vt:lpstr>Architecture des ordinateurs</vt:lpstr>
      <vt:lpstr>Présentation PowerPoint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  <vt:lpstr>Architecture des ordinateurs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des ordinateurs</dc:title>
  <dc:creator>F. Nativel</dc:creator>
  <cp:lastModifiedBy>Pascal Fruteau-De-Laclos</cp:lastModifiedBy>
  <cp:revision>1</cp:revision>
  <dcterms:created xsi:type="dcterms:W3CDTF">2024-03-25T20:18:20Z</dcterms:created>
  <dcterms:modified xsi:type="dcterms:W3CDTF">2024-03-25T20:19:30Z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2021-10-24T00:00:00Z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2024-03-25T00:00:00Z</vt:filetime>
  </property>
  <property fmtid="{D5CDD505-2E9C-101B-9397-08002B2CF9AE}" pid="5" name="Producer">
    <vt:lpwstr>GPL Ghostscript 9.50</vt:lpwstr>
  </property>
</Properties>
</file>